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57" r:id="rId4"/>
    <p:sldId id="258" r:id="rId5"/>
    <p:sldId id="259" r:id="rId6"/>
    <p:sldId id="260" r:id="rId7"/>
    <p:sldId id="261" r:id="rId8"/>
    <p:sldId id="263" r:id="rId9"/>
    <p:sldId id="262" r:id="rId10"/>
    <p:sldId id="264" r:id="rId11"/>
    <p:sldId id="265" r:id="rId12"/>
    <p:sldId id="266" r:id="rId13"/>
    <p:sldId id="267" r:id="rId14"/>
    <p:sldId id="268" r:id="rId15"/>
    <p:sldId id="277" r:id="rId16"/>
    <p:sldId id="273" r:id="rId17"/>
    <p:sldId id="274" r:id="rId18"/>
    <p:sldId id="276" r:id="rId19"/>
    <p:sldId id="269" r:id="rId20"/>
    <p:sldId id="270" r:id="rId21"/>
    <p:sldId id="271" r:id="rId22"/>
    <p:sldId id="272" r:id="rId23"/>
    <p:sldId id="275"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7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10/5/15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10/5/15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10/5/15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10/5/15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10/5/15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10/5/15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10/5/15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g"/><Relationship Id="rId3" Type="http://schemas.openxmlformats.org/officeDocument/2006/relationships/image" Target="../media/image1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Wave Mechanical Model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89111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ublevels.jpg"/>
          <p:cNvPicPr>
            <a:picLocks noGrp="1" noChangeAspect="1"/>
          </p:cNvPicPr>
          <p:nvPr>
            <p:ph idx="1"/>
          </p:nvPr>
        </p:nvPicPr>
        <p:blipFill rotWithShape="1">
          <a:blip r:embed="rId2">
            <a:extLst>
              <a:ext uri="{28A0092B-C50C-407E-A947-70E740481C1C}">
                <a14:useLocalDpi xmlns:a14="http://schemas.microsoft.com/office/drawing/2010/main" val="0"/>
              </a:ext>
            </a:extLst>
          </a:blip>
          <a:srcRect l="105" r="-445"/>
          <a:stretch/>
        </p:blipFill>
        <p:spPr>
          <a:xfrm>
            <a:off x="517979" y="381000"/>
            <a:ext cx="7986901" cy="5919252"/>
          </a:xfrm>
        </p:spPr>
      </p:pic>
    </p:spTree>
    <p:extLst>
      <p:ext uri="{BB962C8B-B14F-4D97-AF65-F5344CB8AC3E}">
        <p14:creationId xmlns:p14="http://schemas.microsoft.com/office/powerpoint/2010/main" val="1840221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7" name="Content Placeholder 6" descr="POS0007-A2-orbitron-2010.jpg"/>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527" r="-382"/>
          <a:stretch/>
        </p:blipFill>
        <p:spPr>
          <a:xfrm>
            <a:off x="779463" y="768731"/>
            <a:ext cx="7725417" cy="5447963"/>
          </a:xfrm>
        </p:spPr>
      </p:pic>
      <p:sp>
        <p:nvSpPr>
          <p:cNvPr id="6" name="Content Placeholder 5"/>
          <p:cNvSpPr>
            <a:spLocks noGrp="1"/>
          </p:cNvSpPr>
          <p:nvPr>
            <p:ph sz="half" idx="13"/>
          </p:nvPr>
        </p:nvSpPr>
        <p:spPr/>
        <p:txBody>
          <a:bodyPr/>
          <a:lstStyle/>
          <a:p>
            <a:endParaRPr lang="en-US"/>
          </a:p>
        </p:txBody>
      </p:sp>
    </p:spTree>
    <p:extLst>
      <p:ext uri="{BB962C8B-B14F-4D97-AF65-F5344CB8AC3E}">
        <p14:creationId xmlns:p14="http://schemas.microsoft.com/office/powerpoint/2010/main" val="16280511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periodic-table-electron-config-terms.gif"/>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243" r="354"/>
          <a:stretch/>
        </p:blipFill>
        <p:spPr>
          <a:xfrm>
            <a:off x="779462" y="935846"/>
            <a:ext cx="7792255" cy="5113369"/>
          </a:xfrm>
        </p:spPr>
      </p:pic>
      <p:sp>
        <p:nvSpPr>
          <p:cNvPr id="4" name="Content Placeholder 3"/>
          <p:cNvSpPr>
            <a:spLocks noGrp="1"/>
          </p:cNvSpPr>
          <p:nvPr>
            <p:ph sz="half" idx="13"/>
          </p:nvPr>
        </p:nvSpPr>
        <p:spPr/>
        <p:txBody>
          <a:bodyPr/>
          <a:lstStyle/>
          <a:p>
            <a:endParaRPr lang="en-US"/>
          </a:p>
        </p:txBody>
      </p:sp>
    </p:spTree>
    <p:extLst>
      <p:ext uri="{BB962C8B-B14F-4D97-AF65-F5344CB8AC3E}">
        <p14:creationId xmlns:p14="http://schemas.microsoft.com/office/powerpoint/2010/main" val="10860845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Electron Configuration 	</a:t>
            </a:r>
            <a:endParaRPr lang="en-US" dirty="0"/>
          </a:p>
        </p:txBody>
      </p:sp>
      <p:sp>
        <p:nvSpPr>
          <p:cNvPr id="6" name="Content Placeholder 5"/>
          <p:cNvSpPr>
            <a:spLocks noGrp="1"/>
          </p:cNvSpPr>
          <p:nvPr>
            <p:ph idx="1"/>
          </p:nvPr>
        </p:nvSpPr>
        <p:spPr/>
        <p:txBody>
          <a:bodyPr/>
          <a:lstStyle/>
          <a:p>
            <a:r>
              <a:rPr lang="en-US" dirty="0" smtClean="0"/>
              <a:t>A way of representing the electron arrangement of an atom that expresses how many electrons the atom has and what orbitals those electrons are in.</a:t>
            </a:r>
          </a:p>
          <a:p>
            <a:r>
              <a:rPr lang="en-US" dirty="0" smtClean="0"/>
              <a:t>The periodic table is your guide for electron configuration. The orbitals are filled in a specific order that corresponds to the order of the periodic table.</a:t>
            </a:r>
          </a:p>
          <a:p>
            <a:r>
              <a:rPr lang="en-US" dirty="0" smtClean="0"/>
              <a:t>The electron configuration contains the principle energy level, the sublevel and the number of electrons in that sub level. Examples: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2</a:t>
            </a:r>
            <a:r>
              <a:rPr lang="en-US" dirty="0" smtClean="0"/>
              <a:t>3p</a:t>
            </a:r>
            <a:r>
              <a:rPr lang="en-US" baseline="30000" dirty="0" smtClean="0"/>
              <a:t>6</a:t>
            </a:r>
            <a:r>
              <a:rPr lang="en-US" dirty="0" smtClean="0"/>
              <a:t>4s</a:t>
            </a:r>
            <a:r>
              <a:rPr lang="en-US" baseline="30000" dirty="0" smtClean="0"/>
              <a:t>2</a:t>
            </a:r>
            <a:r>
              <a:rPr lang="en-US" dirty="0" smtClean="0"/>
              <a:t>3d</a:t>
            </a:r>
            <a:r>
              <a:rPr lang="en-US" baseline="30000" dirty="0" smtClean="0"/>
              <a:t>3</a:t>
            </a:r>
            <a:r>
              <a:rPr lang="en-US" dirty="0" smtClean="0"/>
              <a:t>, 1s</a:t>
            </a:r>
            <a:r>
              <a:rPr lang="en-US" baseline="30000" dirty="0" smtClean="0"/>
              <a:t>1</a:t>
            </a:r>
            <a:r>
              <a:rPr lang="en-US" dirty="0" smtClean="0"/>
              <a:t>,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1</a:t>
            </a:r>
            <a:endParaRPr lang="en-US" dirty="0"/>
          </a:p>
        </p:txBody>
      </p:sp>
    </p:spTree>
    <p:extLst>
      <p:ext uri="{BB962C8B-B14F-4D97-AF65-F5344CB8AC3E}">
        <p14:creationId xmlns:p14="http://schemas.microsoft.com/office/powerpoint/2010/main" val="41341027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Electron Configuration</a:t>
            </a:r>
            <a:endParaRPr lang="en-US" dirty="0"/>
          </a:p>
        </p:txBody>
      </p:sp>
      <p:sp>
        <p:nvSpPr>
          <p:cNvPr id="3" name="Content Placeholder 2"/>
          <p:cNvSpPr>
            <a:spLocks noGrp="1"/>
          </p:cNvSpPr>
          <p:nvPr>
            <p:ph idx="1"/>
          </p:nvPr>
        </p:nvSpPr>
        <p:spPr/>
        <p:txBody>
          <a:bodyPr/>
          <a:lstStyle/>
          <a:p>
            <a:r>
              <a:rPr lang="en-US" dirty="0" smtClean="0"/>
              <a:t>Write the Electron configuration for the following elements:</a:t>
            </a:r>
          </a:p>
          <a:p>
            <a:r>
              <a:rPr lang="en-US" dirty="0" smtClean="0"/>
              <a:t>Aluminum-</a:t>
            </a:r>
          </a:p>
          <a:p>
            <a:r>
              <a:rPr lang="en-US" dirty="0" smtClean="0"/>
              <a:t>Nickel –</a:t>
            </a:r>
          </a:p>
          <a:p>
            <a:r>
              <a:rPr lang="en-US" dirty="0" smtClean="0"/>
              <a:t>Calcium-</a:t>
            </a:r>
          </a:p>
          <a:p>
            <a:r>
              <a:rPr lang="en-US" dirty="0" smtClean="0"/>
              <a:t>Bromine-</a:t>
            </a:r>
            <a:endParaRPr lang="en-US" dirty="0"/>
          </a:p>
        </p:txBody>
      </p:sp>
    </p:spTree>
    <p:extLst>
      <p:ext uri="{BB962C8B-B14F-4D97-AF65-F5344CB8AC3E}">
        <p14:creationId xmlns:p14="http://schemas.microsoft.com/office/powerpoint/2010/main" val="12123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Electron Configuration</a:t>
            </a:r>
            <a:endParaRPr lang="en-US" dirty="0"/>
          </a:p>
        </p:txBody>
      </p:sp>
      <p:sp>
        <p:nvSpPr>
          <p:cNvPr id="3" name="Content Placeholder 2"/>
          <p:cNvSpPr>
            <a:spLocks noGrp="1"/>
          </p:cNvSpPr>
          <p:nvPr>
            <p:ph idx="1"/>
          </p:nvPr>
        </p:nvSpPr>
        <p:spPr/>
        <p:txBody>
          <a:bodyPr/>
          <a:lstStyle/>
          <a:p>
            <a:r>
              <a:rPr lang="en-US" dirty="0"/>
              <a:t>Write the Electron configuration for the following elements:</a:t>
            </a:r>
          </a:p>
          <a:p>
            <a:r>
              <a:rPr lang="en-US" dirty="0"/>
              <a:t>Aluminum</a:t>
            </a:r>
            <a:r>
              <a:rPr lang="en-US" dirty="0" smtClean="0"/>
              <a:t>- 1s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2</a:t>
            </a:r>
            <a:r>
              <a:rPr lang="en-US" dirty="0" smtClean="0"/>
              <a:t>3p</a:t>
            </a:r>
            <a:r>
              <a:rPr lang="en-US" baseline="30000" dirty="0"/>
              <a:t>1</a:t>
            </a:r>
            <a:endParaRPr lang="en-US" dirty="0"/>
          </a:p>
          <a:p>
            <a:r>
              <a:rPr lang="en-US" dirty="0"/>
              <a:t>Nickel </a:t>
            </a:r>
            <a:r>
              <a:rPr lang="en-US" dirty="0" smtClean="0"/>
              <a:t>–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2</a:t>
            </a:r>
            <a:r>
              <a:rPr lang="en-US" dirty="0" smtClean="0"/>
              <a:t>3p</a:t>
            </a:r>
            <a:r>
              <a:rPr lang="en-US" baseline="30000" dirty="0" smtClean="0"/>
              <a:t>6</a:t>
            </a:r>
            <a:r>
              <a:rPr lang="en-US" dirty="0" smtClean="0"/>
              <a:t>4s</a:t>
            </a:r>
            <a:r>
              <a:rPr lang="en-US" baseline="30000" dirty="0" smtClean="0"/>
              <a:t>2</a:t>
            </a:r>
            <a:r>
              <a:rPr lang="en-US" dirty="0" smtClean="0"/>
              <a:t>3d</a:t>
            </a:r>
            <a:r>
              <a:rPr lang="en-US" baseline="30000" dirty="0" smtClean="0"/>
              <a:t>8</a:t>
            </a:r>
            <a:endParaRPr lang="en-US" dirty="0"/>
          </a:p>
          <a:p>
            <a:r>
              <a:rPr lang="en-US" dirty="0"/>
              <a:t>Calcium</a:t>
            </a:r>
            <a:r>
              <a:rPr lang="en-US" dirty="0" smtClean="0"/>
              <a:t>- 1s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2</a:t>
            </a:r>
            <a:r>
              <a:rPr lang="en-US" dirty="0" smtClean="0"/>
              <a:t>3p</a:t>
            </a:r>
            <a:r>
              <a:rPr lang="en-US" baseline="30000" dirty="0" smtClean="0"/>
              <a:t>6</a:t>
            </a:r>
            <a:r>
              <a:rPr lang="en-US" dirty="0" smtClean="0"/>
              <a:t>4s</a:t>
            </a:r>
            <a:r>
              <a:rPr lang="en-US" baseline="30000" dirty="0" smtClean="0"/>
              <a:t>2</a:t>
            </a:r>
            <a:endParaRPr lang="en-US" dirty="0"/>
          </a:p>
          <a:p>
            <a:r>
              <a:rPr lang="en-US" dirty="0"/>
              <a:t>Bromine</a:t>
            </a:r>
            <a:r>
              <a:rPr lang="en-US" dirty="0" smtClean="0"/>
              <a:t>- 1s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2</a:t>
            </a:r>
            <a:r>
              <a:rPr lang="en-US" dirty="0" smtClean="0"/>
              <a:t>3p</a:t>
            </a:r>
            <a:r>
              <a:rPr lang="en-US" baseline="30000" dirty="0" smtClean="0"/>
              <a:t>6</a:t>
            </a:r>
            <a:r>
              <a:rPr lang="en-US" dirty="0" smtClean="0"/>
              <a:t>4s</a:t>
            </a:r>
            <a:r>
              <a:rPr lang="en-US" baseline="30000" dirty="0" smtClean="0"/>
              <a:t>2</a:t>
            </a:r>
            <a:r>
              <a:rPr lang="en-US" dirty="0" smtClean="0"/>
              <a:t>3d</a:t>
            </a:r>
            <a:r>
              <a:rPr lang="en-US" baseline="30000" dirty="0" smtClean="0"/>
              <a:t>10</a:t>
            </a:r>
            <a:r>
              <a:rPr lang="en-US" dirty="0" smtClean="0"/>
              <a:t>4p</a:t>
            </a:r>
            <a:r>
              <a:rPr lang="en-US" baseline="30000" dirty="0" smtClean="0"/>
              <a:t>5</a:t>
            </a:r>
            <a:endParaRPr lang="en-US" dirty="0"/>
          </a:p>
          <a:p>
            <a:endParaRPr lang="en-US" dirty="0"/>
          </a:p>
        </p:txBody>
      </p:sp>
    </p:spTree>
    <p:extLst>
      <p:ext uri="{BB962C8B-B14F-4D97-AF65-F5344CB8AC3E}">
        <p14:creationId xmlns:p14="http://schemas.microsoft.com/office/powerpoint/2010/main" val="16025498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Noble Gas Configuration</a:t>
            </a:r>
            <a:endParaRPr lang="en-US" dirty="0"/>
          </a:p>
        </p:txBody>
      </p:sp>
      <p:sp>
        <p:nvSpPr>
          <p:cNvPr id="3" name="Content Placeholder 2"/>
          <p:cNvSpPr>
            <a:spLocks noGrp="1"/>
          </p:cNvSpPr>
          <p:nvPr>
            <p:ph idx="1"/>
          </p:nvPr>
        </p:nvSpPr>
        <p:spPr/>
        <p:txBody>
          <a:bodyPr/>
          <a:lstStyle/>
          <a:p>
            <a:r>
              <a:rPr lang="en-US" dirty="0" smtClean="0"/>
              <a:t>An abbreviated electron configuration which includes a noble gas and the electrons filling orbitals after the noble gas</a:t>
            </a:r>
          </a:p>
          <a:p>
            <a:r>
              <a:rPr lang="en-US" dirty="0" smtClean="0"/>
              <a:t>Example: Aluminum can be written as [Ne]3s</a:t>
            </a:r>
            <a:r>
              <a:rPr lang="en-US" baseline="30000" dirty="0" smtClean="0"/>
              <a:t>2</a:t>
            </a:r>
            <a:r>
              <a:rPr lang="en-US" dirty="0" smtClean="0"/>
              <a:t>3p</a:t>
            </a:r>
            <a:r>
              <a:rPr lang="en-US" baseline="30000" dirty="0" smtClean="0"/>
              <a:t>1</a:t>
            </a:r>
            <a:r>
              <a:rPr lang="en-US" dirty="0" smtClean="0"/>
              <a:t> instead of writing out all the orbitals before Neon</a:t>
            </a:r>
          </a:p>
          <a:p>
            <a:r>
              <a:rPr lang="en-US" dirty="0" smtClean="0"/>
              <a:t>Example: Bromine can be written as [</a:t>
            </a:r>
            <a:r>
              <a:rPr lang="en-US" dirty="0" err="1" smtClean="0"/>
              <a:t>Ar</a:t>
            </a:r>
            <a:r>
              <a:rPr lang="en-US" dirty="0" smtClean="0"/>
              <a:t>]4s</a:t>
            </a:r>
            <a:r>
              <a:rPr lang="en-US" baseline="30000" dirty="0" smtClean="0"/>
              <a:t>2</a:t>
            </a:r>
            <a:r>
              <a:rPr lang="en-US" dirty="0" smtClean="0"/>
              <a:t>3d</a:t>
            </a:r>
            <a:r>
              <a:rPr lang="en-US" baseline="30000" dirty="0" smtClean="0"/>
              <a:t>10</a:t>
            </a:r>
            <a:r>
              <a:rPr lang="en-US" dirty="0" smtClean="0"/>
              <a:t>4p</a:t>
            </a:r>
            <a:r>
              <a:rPr lang="en-US" baseline="30000" dirty="0" smtClean="0"/>
              <a:t>5</a:t>
            </a:r>
            <a:r>
              <a:rPr lang="en-US" dirty="0" smtClean="0"/>
              <a:t> </a:t>
            </a:r>
            <a:r>
              <a:rPr lang="en-US" smtClean="0"/>
              <a:t>instead of </a:t>
            </a:r>
            <a:r>
              <a:rPr lang="en-US" dirty="0" smtClean="0"/>
              <a:t>writing out all the orbitals before Argon</a:t>
            </a:r>
            <a:endParaRPr lang="en-US" dirty="0"/>
          </a:p>
        </p:txBody>
      </p:sp>
    </p:spTree>
    <p:extLst>
      <p:ext uri="{BB962C8B-B14F-4D97-AF65-F5344CB8AC3E}">
        <p14:creationId xmlns:p14="http://schemas.microsoft.com/office/powerpoint/2010/main" val="386665625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Noble Gas Configuration</a:t>
            </a:r>
            <a:endParaRPr lang="en-US" dirty="0"/>
          </a:p>
        </p:txBody>
      </p:sp>
      <p:sp>
        <p:nvSpPr>
          <p:cNvPr id="3" name="Content Placeholder 2"/>
          <p:cNvSpPr>
            <a:spLocks noGrp="1"/>
          </p:cNvSpPr>
          <p:nvPr>
            <p:ph idx="1"/>
          </p:nvPr>
        </p:nvSpPr>
        <p:spPr/>
        <p:txBody>
          <a:bodyPr/>
          <a:lstStyle/>
          <a:p>
            <a:r>
              <a:rPr lang="en-US" dirty="0" smtClean="0"/>
              <a:t>Write the noble gas configuration for the following elements:</a:t>
            </a:r>
          </a:p>
          <a:p>
            <a:r>
              <a:rPr lang="en-US" dirty="0" smtClean="0"/>
              <a:t>Ytterbium</a:t>
            </a:r>
          </a:p>
          <a:p>
            <a:r>
              <a:rPr lang="en-US" dirty="0" err="1" smtClean="0"/>
              <a:t>Lanthium</a:t>
            </a:r>
            <a:endParaRPr lang="en-US" dirty="0" smtClean="0"/>
          </a:p>
          <a:p>
            <a:r>
              <a:rPr lang="en-US" dirty="0" smtClean="0"/>
              <a:t>Cesium</a:t>
            </a:r>
          </a:p>
          <a:p>
            <a:r>
              <a:rPr lang="en-US" dirty="0" smtClean="0"/>
              <a:t>Phosphorus</a:t>
            </a:r>
            <a:endParaRPr lang="en-US" dirty="0"/>
          </a:p>
        </p:txBody>
      </p:sp>
    </p:spTree>
    <p:extLst>
      <p:ext uri="{BB962C8B-B14F-4D97-AF65-F5344CB8AC3E}">
        <p14:creationId xmlns:p14="http://schemas.microsoft.com/office/powerpoint/2010/main" val="6126136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Noble Gas Configuration</a:t>
            </a:r>
            <a:endParaRPr lang="en-US" dirty="0"/>
          </a:p>
        </p:txBody>
      </p:sp>
      <p:sp>
        <p:nvSpPr>
          <p:cNvPr id="3" name="Content Placeholder 2"/>
          <p:cNvSpPr>
            <a:spLocks noGrp="1"/>
          </p:cNvSpPr>
          <p:nvPr>
            <p:ph idx="1"/>
          </p:nvPr>
        </p:nvSpPr>
        <p:spPr/>
        <p:txBody>
          <a:bodyPr/>
          <a:lstStyle/>
          <a:p>
            <a:r>
              <a:rPr lang="en-US" dirty="0"/>
              <a:t>Write the noble gas configuration for the following elements:</a:t>
            </a:r>
          </a:p>
          <a:p>
            <a:r>
              <a:rPr lang="en-US" dirty="0" smtClean="0"/>
              <a:t>Ytterbium – [</a:t>
            </a:r>
            <a:r>
              <a:rPr lang="en-US" dirty="0" err="1" smtClean="0"/>
              <a:t>Xe</a:t>
            </a:r>
            <a:r>
              <a:rPr lang="en-US" dirty="0" smtClean="0"/>
              <a:t>]6s</a:t>
            </a:r>
            <a:r>
              <a:rPr lang="en-US" baseline="30000" dirty="0" smtClean="0"/>
              <a:t>2</a:t>
            </a:r>
            <a:r>
              <a:rPr lang="en-US" dirty="0" smtClean="0"/>
              <a:t>4f</a:t>
            </a:r>
            <a:r>
              <a:rPr lang="en-US" baseline="30000" dirty="0" smtClean="0"/>
              <a:t>13</a:t>
            </a:r>
            <a:endParaRPr lang="en-US" dirty="0"/>
          </a:p>
          <a:p>
            <a:r>
              <a:rPr lang="en-US" dirty="0" err="1" smtClean="0"/>
              <a:t>Lanthium</a:t>
            </a:r>
            <a:r>
              <a:rPr lang="en-US" dirty="0" smtClean="0"/>
              <a:t> – [</a:t>
            </a:r>
            <a:r>
              <a:rPr lang="en-US" dirty="0" err="1" smtClean="0"/>
              <a:t>Xe</a:t>
            </a:r>
            <a:r>
              <a:rPr lang="en-US" dirty="0" smtClean="0"/>
              <a:t>]6s</a:t>
            </a:r>
            <a:r>
              <a:rPr lang="en-US" baseline="30000" dirty="0" smtClean="0"/>
              <a:t>2</a:t>
            </a:r>
            <a:r>
              <a:rPr lang="en-US" dirty="0" smtClean="0"/>
              <a:t>5d</a:t>
            </a:r>
            <a:r>
              <a:rPr lang="en-US" baseline="30000" dirty="0" smtClean="0"/>
              <a:t>1</a:t>
            </a:r>
            <a:endParaRPr lang="en-US" dirty="0"/>
          </a:p>
          <a:p>
            <a:r>
              <a:rPr lang="en-US" dirty="0" smtClean="0"/>
              <a:t>Cesium – [</a:t>
            </a:r>
            <a:r>
              <a:rPr lang="en-US" dirty="0" err="1" smtClean="0"/>
              <a:t>Xe</a:t>
            </a:r>
            <a:r>
              <a:rPr lang="en-US" dirty="0" smtClean="0"/>
              <a:t>]6s</a:t>
            </a:r>
            <a:r>
              <a:rPr lang="en-US" baseline="30000" dirty="0" smtClean="0"/>
              <a:t>1</a:t>
            </a:r>
            <a:endParaRPr lang="en-US" dirty="0"/>
          </a:p>
          <a:p>
            <a:r>
              <a:rPr lang="en-US" dirty="0" smtClean="0"/>
              <a:t>Phosphorus – [Ne]3s</a:t>
            </a:r>
            <a:r>
              <a:rPr lang="en-US" baseline="30000" dirty="0" smtClean="0"/>
              <a:t>2</a:t>
            </a:r>
            <a:r>
              <a:rPr lang="en-US" dirty="0" smtClean="0"/>
              <a:t>3p</a:t>
            </a:r>
            <a:r>
              <a:rPr lang="en-US" baseline="30000" dirty="0" smtClean="0"/>
              <a:t>3</a:t>
            </a:r>
            <a:endParaRPr lang="en-US" dirty="0"/>
          </a:p>
          <a:p>
            <a:endParaRPr lang="en-US" dirty="0"/>
          </a:p>
        </p:txBody>
      </p:sp>
    </p:spTree>
    <p:extLst>
      <p:ext uri="{BB962C8B-B14F-4D97-AF65-F5344CB8AC3E}">
        <p14:creationId xmlns:p14="http://schemas.microsoft.com/office/powerpoint/2010/main" val="24732657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Aufbau</a:t>
            </a:r>
            <a:r>
              <a:rPr lang="en-US" dirty="0" smtClean="0"/>
              <a:t> Principle</a:t>
            </a:r>
            <a:endParaRPr lang="en-US" dirty="0"/>
          </a:p>
        </p:txBody>
      </p:sp>
      <p:sp>
        <p:nvSpPr>
          <p:cNvPr id="3" name="Content Placeholder 2"/>
          <p:cNvSpPr>
            <a:spLocks noGrp="1"/>
          </p:cNvSpPr>
          <p:nvPr>
            <p:ph idx="1"/>
          </p:nvPr>
        </p:nvSpPr>
        <p:spPr/>
        <p:txBody>
          <a:bodyPr/>
          <a:lstStyle/>
          <a:p>
            <a:r>
              <a:rPr lang="en-US" dirty="0" smtClean="0"/>
              <a:t>States that electrons occupy the lowest energy orbital that can receive it.</a:t>
            </a:r>
          </a:p>
          <a:p>
            <a:r>
              <a:rPr lang="en-US" dirty="0" smtClean="0"/>
              <a:t>Example: A 2s orbital will fill with electrons before any electrons occupy a 2p orbital</a:t>
            </a:r>
          </a:p>
          <a:p>
            <a:r>
              <a:rPr lang="en-US" dirty="0" smtClean="0"/>
              <a:t>Remember the periodic table tells you the order in which orbitals will fill</a:t>
            </a:r>
            <a:endParaRPr lang="en-US" dirty="0"/>
          </a:p>
        </p:txBody>
      </p:sp>
    </p:spTree>
    <p:extLst>
      <p:ext uri="{BB962C8B-B14F-4D97-AF65-F5344CB8AC3E}">
        <p14:creationId xmlns:p14="http://schemas.microsoft.com/office/powerpoint/2010/main" val="24091215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Bohr Model- What Bohr got right</a:t>
            </a:r>
            <a:endParaRPr lang="en-US" dirty="0"/>
          </a:p>
        </p:txBody>
      </p:sp>
      <p:sp>
        <p:nvSpPr>
          <p:cNvPr id="3" name="Content Placeholder 2"/>
          <p:cNvSpPr>
            <a:spLocks noGrp="1"/>
          </p:cNvSpPr>
          <p:nvPr>
            <p:ph idx="1"/>
          </p:nvPr>
        </p:nvSpPr>
        <p:spPr>
          <a:xfrm>
            <a:off x="779463" y="1425388"/>
            <a:ext cx="7583487" cy="5053018"/>
          </a:xfrm>
        </p:spPr>
        <p:txBody>
          <a:bodyPr/>
          <a:lstStyle/>
          <a:p>
            <a:r>
              <a:rPr lang="en-US" sz="2600" dirty="0" smtClean="0"/>
              <a:t>Orbitals – highly probable location around the nucleus where electrons can be found</a:t>
            </a:r>
          </a:p>
          <a:p>
            <a:r>
              <a:rPr lang="en-US" sz="2600" dirty="0" smtClean="0"/>
              <a:t>Energy levels are quantized (only certain discrete energy levels are allowed)</a:t>
            </a:r>
          </a:p>
          <a:p>
            <a:r>
              <a:rPr lang="en-US" sz="2600" dirty="0" smtClean="0"/>
              <a:t>Ground state – The lowest energy state of an electron in an atom</a:t>
            </a:r>
          </a:p>
          <a:p>
            <a:r>
              <a:rPr lang="en-US" sz="2600" dirty="0" smtClean="0"/>
              <a:t>Excited stated – Energy state an electron travels to when energy is added in the form of heat or light.</a:t>
            </a:r>
          </a:p>
          <a:p>
            <a:endParaRPr lang="en-US" dirty="0"/>
          </a:p>
        </p:txBody>
      </p:sp>
    </p:spTree>
    <p:extLst>
      <p:ext uri="{BB962C8B-B14F-4D97-AF65-F5344CB8AC3E}">
        <p14:creationId xmlns:p14="http://schemas.microsoft.com/office/powerpoint/2010/main" val="3850991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Hund’s</a:t>
            </a:r>
            <a:r>
              <a:rPr lang="en-US" dirty="0" smtClean="0"/>
              <a:t> Rule</a:t>
            </a:r>
            <a:endParaRPr lang="en-US" dirty="0"/>
          </a:p>
        </p:txBody>
      </p:sp>
      <p:sp>
        <p:nvSpPr>
          <p:cNvPr id="3" name="Content Placeholder 2"/>
          <p:cNvSpPr>
            <a:spLocks noGrp="1"/>
          </p:cNvSpPr>
          <p:nvPr>
            <p:ph idx="1"/>
          </p:nvPr>
        </p:nvSpPr>
        <p:spPr/>
        <p:txBody>
          <a:bodyPr/>
          <a:lstStyle/>
          <a:p>
            <a:r>
              <a:rPr lang="en-US" dirty="0" smtClean="0"/>
              <a:t>States that orbitals of equal energy are occupied by one electron before any is occupied by a second electron.</a:t>
            </a:r>
          </a:p>
          <a:p>
            <a:r>
              <a:rPr lang="en-US" dirty="0" smtClean="0"/>
              <a:t>Example: The 2p</a:t>
            </a:r>
            <a:r>
              <a:rPr lang="en-US" baseline="-25000" dirty="0" smtClean="0"/>
              <a:t>x</a:t>
            </a:r>
            <a:r>
              <a:rPr lang="en-US" dirty="0" smtClean="0"/>
              <a:t> orbital cannot have two electrons before both the 2p</a:t>
            </a:r>
            <a:r>
              <a:rPr lang="en-US" baseline="-25000" dirty="0" smtClean="0"/>
              <a:t>y</a:t>
            </a:r>
            <a:r>
              <a:rPr lang="en-US" dirty="0" smtClean="0"/>
              <a:t> orbital and the 2p</a:t>
            </a:r>
            <a:r>
              <a:rPr lang="en-US" baseline="-25000" dirty="0" smtClean="0"/>
              <a:t>z</a:t>
            </a:r>
            <a:r>
              <a:rPr lang="en-US" dirty="0" smtClean="0"/>
              <a:t> orbital each have one electron.</a:t>
            </a:r>
          </a:p>
          <a:p>
            <a:r>
              <a:rPr lang="en-US" dirty="0" smtClean="0"/>
              <a:t>Think of </a:t>
            </a:r>
            <a:r>
              <a:rPr lang="en-US" dirty="0" err="1" smtClean="0"/>
              <a:t>Hund’s</a:t>
            </a:r>
            <a:r>
              <a:rPr lang="en-US" dirty="0" smtClean="0"/>
              <a:t> rule like the monopoly building rule. You cannot have a property with two houses until each property has one house.</a:t>
            </a:r>
            <a:endParaRPr lang="en-US" dirty="0"/>
          </a:p>
        </p:txBody>
      </p:sp>
    </p:spTree>
    <p:extLst>
      <p:ext uri="{BB962C8B-B14F-4D97-AF65-F5344CB8AC3E}">
        <p14:creationId xmlns:p14="http://schemas.microsoft.com/office/powerpoint/2010/main" val="3445128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Pauli Exclusion Principle</a:t>
            </a:r>
            <a:endParaRPr lang="en-US" dirty="0"/>
          </a:p>
        </p:txBody>
      </p:sp>
      <p:sp>
        <p:nvSpPr>
          <p:cNvPr id="3" name="Content Placeholder 2"/>
          <p:cNvSpPr>
            <a:spLocks noGrp="1"/>
          </p:cNvSpPr>
          <p:nvPr>
            <p:ph idx="1"/>
          </p:nvPr>
        </p:nvSpPr>
        <p:spPr/>
        <p:txBody>
          <a:bodyPr/>
          <a:lstStyle/>
          <a:p>
            <a:r>
              <a:rPr lang="en-US" dirty="0" smtClean="0"/>
              <a:t>States that an orbital can hold a maximum of two electrons and those two electrons must have opposite signs.</a:t>
            </a:r>
          </a:p>
          <a:p>
            <a:r>
              <a:rPr lang="en-US" dirty="0" smtClean="0"/>
              <a:t>S orbitals can each hold 2 electrons total, P orbitals can hold a total of 6 because of the three different sublevels (2p</a:t>
            </a:r>
            <a:r>
              <a:rPr lang="en-US" baseline="-25000" dirty="0" smtClean="0"/>
              <a:t>x</a:t>
            </a:r>
            <a:r>
              <a:rPr lang="en-US" dirty="0" smtClean="0"/>
              <a:t> holds 2, 2p</a:t>
            </a:r>
            <a:r>
              <a:rPr lang="en-US" baseline="-25000" dirty="0" smtClean="0"/>
              <a:t>y</a:t>
            </a:r>
            <a:r>
              <a:rPr lang="en-US" dirty="0" smtClean="0"/>
              <a:t> holds 2, and 2p</a:t>
            </a:r>
            <a:r>
              <a:rPr lang="en-US" baseline="-25000" dirty="0" smtClean="0"/>
              <a:t>z</a:t>
            </a:r>
            <a:r>
              <a:rPr lang="en-US" dirty="0" smtClean="0"/>
              <a:t> holds two), D orbitals hold a total of 10 because of five different sublevels, and F orbitals hold a total of 14 because of 7 different sublevels.</a:t>
            </a:r>
          </a:p>
          <a:p>
            <a:pPr marL="0" indent="0">
              <a:buNone/>
            </a:pPr>
            <a:endParaRPr lang="en-US" dirty="0" smtClean="0"/>
          </a:p>
        </p:txBody>
      </p:sp>
    </p:spTree>
    <p:extLst>
      <p:ext uri="{BB962C8B-B14F-4D97-AF65-F5344CB8AC3E}">
        <p14:creationId xmlns:p14="http://schemas.microsoft.com/office/powerpoint/2010/main" val="34236849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Orbital Filling Notation</a:t>
            </a:r>
            <a:endParaRPr lang="en-US" dirty="0"/>
          </a:p>
        </p:txBody>
      </p:sp>
      <p:sp>
        <p:nvSpPr>
          <p:cNvPr id="3" name="Content Placeholder 2"/>
          <p:cNvSpPr>
            <a:spLocks noGrp="1"/>
          </p:cNvSpPr>
          <p:nvPr>
            <p:ph idx="1"/>
          </p:nvPr>
        </p:nvSpPr>
        <p:spPr/>
        <p:txBody>
          <a:bodyPr/>
          <a:lstStyle/>
          <a:p>
            <a:r>
              <a:rPr lang="en-US" dirty="0" smtClean="0"/>
              <a:t>A way to describe how each orbital will be filled with electrons for each specific element.</a:t>
            </a:r>
          </a:p>
          <a:p>
            <a:r>
              <a:rPr lang="en-US" dirty="0" smtClean="0"/>
              <a:t>Similar to electron configuration but shows the two electrons with opposite spins in each orbital.</a:t>
            </a:r>
          </a:p>
          <a:p>
            <a:r>
              <a:rPr lang="en-US" dirty="0" smtClean="0"/>
              <a:t>Example: Nitrogen </a:t>
            </a:r>
          </a:p>
        </p:txBody>
      </p:sp>
      <p:pic>
        <p:nvPicPr>
          <p:cNvPr id="4" name="Picture 3" descr="Fri11215.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540" y="4349750"/>
            <a:ext cx="7017780" cy="1687980"/>
          </a:xfrm>
          <a:prstGeom prst="rect">
            <a:avLst/>
          </a:prstGeom>
        </p:spPr>
      </p:pic>
    </p:spTree>
    <p:extLst>
      <p:ext uri="{BB962C8B-B14F-4D97-AF65-F5344CB8AC3E}">
        <p14:creationId xmlns:p14="http://schemas.microsoft.com/office/powerpoint/2010/main" val="167234593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Orbital Filling Notation</a:t>
            </a:r>
            <a:endParaRPr lang="en-US" dirty="0"/>
          </a:p>
        </p:txBody>
      </p:sp>
      <p:sp>
        <p:nvSpPr>
          <p:cNvPr id="3" name="Content Placeholder 2"/>
          <p:cNvSpPr>
            <a:spLocks noGrp="1"/>
          </p:cNvSpPr>
          <p:nvPr>
            <p:ph idx="1"/>
          </p:nvPr>
        </p:nvSpPr>
        <p:spPr/>
        <p:txBody>
          <a:bodyPr/>
          <a:lstStyle/>
          <a:p>
            <a:r>
              <a:rPr lang="en-US" dirty="0" smtClean="0"/>
              <a:t>Express the following elements in orbital filling </a:t>
            </a:r>
            <a:r>
              <a:rPr lang="en-US" dirty="0" err="1" smtClean="0"/>
              <a:t>notaion</a:t>
            </a:r>
            <a:r>
              <a:rPr lang="en-US" dirty="0" smtClean="0"/>
              <a:t>:</a:t>
            </a:r>
          </a:p>
          <a:p>
            <a:r>
              <a:rPr lang="en-US" dirty="0" smtClean="0"/>
              <a:t>Magnesium</a:t>
            </a:r>
          </a:p>
          <a:p>
            <a:r>
              <a:rPr lang="en-US" dirty="0" smtClean="0"/>
              <a:t>Potassium</a:t>
            </a:r>
          </a:p>
          <a:p>
            <a:r>
              <a:rPr lang="en-US" dirty="0" smtClean="0"/>
              <a:t>Cobalt</a:t>
            </a:r>
          </a:p>
          <a:p>
            <a:r>
              <a:rPr lang="en-US" dirty="0" smtClean="0"/>
              <a:t>Selenium</a:t>
            </a:r>
            <a:endParaRPr lang="en-US" dirty="0"/>
          </a:p>
        </p:txBody>
      </p:sp>
    </p:spTree>
    <p:extLst>
      <p:ext uri="{BB962C8B-B14F-4D97-AF65-F5344CB8AC3E}">
        <p14:creationId xmlns:p14="http://schemas.microsoft.com/office/powerpoint/2010/main" val="32012768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Quantum Numbers</a:t>
            </a:r>
            <a:endParaRPr lang="en-US" dirty="0"/>
          </a:p>
        </p:txBody>
      </p:sp>
      <p:sp>
        <p:nvSpPr>
          <p:cNvPr id="3" name="Content Placeholder 2"/>
          <p:cNvSpPr>
            <a:spLocks noGrp="1"/>
          </p:cNvSpPr>
          <p:nvPr>
            <p:ph idx="1"/>
          </p:nvPr>
        </p:nvSpPr>
        <p:spPr>
          <a:xfrm>
            <a:off x="779463" y="1828799"/>
            <a:ext cx="7583487" cy="4589447"/>
          </a:xfrm>
        </p:spPr>
        <p:txBody>
          <a:bodyPr>
            <a:normAutofit/>
          </a:bodyPr>
          <a:lstStyle/>
          <a:p>
            <a:r>
              <a:rPr lang="en-US" dirty="0" smtClean="0"/>
              <a:t>Each Orbital is characterized by a series of quantum numbers.</a:t>
            </a:r>
          </a:p>
          <a:p>
            <a:r>
              <a:rPr lang="en-US" dirty="0" smtClean="0"/>
              <a:t>The principal quantum number (n) has integral values. It is related to the size and the energy of the orbital. As n increases the orbital becomes larger and the orbital has a higher energy level.</a:t>
            </a:r>
          </a:p>
          <a:p>
            <a:r>
              <a:rPr lang="en-US" dirty="0" smtClean="0"/>
              <a:t>The angular momentum quantum number (l) has an integral value from 0 to n-1. It is related to the shape of the orbital. When l=0 it is an s orbital, when l=1 it is a p orbital, when l=2 it is a d orbital, and when l=3 it is a f orbital.</a:t>
            </a:r>
          </a:p>
        </p:txBody>
      </p:sp>
    </p:spTree>
    <p:extLst>
      <p:ext uri="{BB962C8B-B14F-4D97-AF65-F5344CB8AC3E}">
        <p14:creationId xmlns:p14="http://schemas.microsoft.com/office/powerpoint/2010/main" val="156599413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Quantum Numbers</a:t>
            </a:r>
            <a:endParaRPr lang="en-US" dirty="0"/>
          </a:p>
        </p:txBody>
      </p:sp>
      <p:sp>
        <p:nvSpPr>
          <p:cNvPr id="3" name="Content Placeholder 2"/>
          <p:cNvSpPr>
            <a:spLocks noGrp="1"/>
          </p:cNvSpPr>
          <p:nvPr>
            <p:ph idx="1"/>
          </p:nvPr>
        </p:nvSpPr>
        <p:spPr/>
        <p:txBody>
          <a:bodyPr/>
          <a:lstStyle/>
          <a:p>
            <a:r>
              <a:rPr lang="en-US" dirty="0" smtClean="0"/>
              <a:t>The magnetic quantum number (m) has integral values between l and –l including zero. It is related to the different orientations of the orbital in space relative to the other orbitals in the atom,</a:t>
            </a:r>
          </a:p>
          <a:p>
            <a:r>
              <a:rPr lang="en-US" dirty="0" smtClean="0"/>
              <a:t>The spin quantum number (s) is representative of the Pauli Exclusion Principle. The values can either be spin up or spin down to represent the opposite spins the two electrons in an orbital must have. This number helps determine the total number of electrons that can be in an orbital.</a:t>
            </a:r>
          </a:p>
          <a:p>
            <a:endParaRPr lang="en-US" dirty="0"/>
          </a:p>
        </p:txBody>
      </p:sp>
    </p:spTree>
    <p:extLst>
      <p:ext uri="{BB962C8B-B14F-4D97-AF65-F5344CB8AC3E}">
        <p14:creationId xmlns:p14="http://schemas.microsoft.com/office/powerpoint/2010/main" val="396625281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Quantum Numbers</a:t>
            </a:r>
            <a:endParaRPr lang="en-US" dirty="0"/>
          </a:p>
        </p:txBody>
      </p:sp>
      <p:pic>
        <p:nvPicPr>
          <p:cNvPr id="4" name="Content Placeholder 3" descr="quantum-numbeers5.gif"/>
          <p:cNvPicPr>
            <a:picLocks noGrp="1" noChangeAspect="1"/>
          </p:cNvPicPr>
          <p:nvPr>
            <p:ph idx="1"/>
          </p:nvPr>
        </p:nvPicPr>
        <p:blipFill rotWithShape="1">
          <a:blip r:embed="rId2">
            <a:extLst>
              <a:ext uri="{28A0092B-C50C-407E-A947-70E740481C1C}">
                <a14:useLocalDpi xmlns:a14="http://schemas.microsoft.com/office/drawing/2010/main" val="0"/>
              </a:ext>
            </a:extLst>
          </a:blip>
          <a:srcRect l="975" r="-160"/>
          <a:stretch/>
        </p:blipFill>
        <p:spPr>
          <a:xfrm>
            <a:off x="566405" y="1425387"/>
            <a:ext cx="7796545" cy="4958537"/>
          </a:xfrm>
        </p:spPr>
      </p:pic>
    </p:spTree>
    <p:extLst>
      <p:ext uri="{BB962C8B-B14F-4D97-AF65-F5344CB8AC3E}">
        <p14:creationId xmlns:p14="http://schemas.microsoft.com/office/powerpoint/2010/main" val="20547841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Schrodinger’s Modifications</a:t>
            </a:r>
            <a:endParaRPr lang="en-US" dirty="0"/>
          </a:p>
        </p:txBody>
      </p:sp>
      <p:sp>
        <p:nvSpPr>
          <p:cNvPr id="5" name="Content Placeholder 4"/>
          <p:cNvSpPr>
            <a:spLocks noGrp="1"/>
          </p:cNvSpPr>
          <p:nvPr>
            <p:ph idx="1"/>
          </p:nvPr>
        </p:nvSpPr>
        <p:spPr/>
        <p:txBody>
          <a:bodyPr>
            <a:normAutofit/>
          </a:bodyPr>
          <a:lstStyle/>
          <a:p>
            <a:r>
              <a:rPr lang="en-US" sz="2400" dirty="0" smtClean="0"/>
              <a:t>Schrodinger modified Bohr’s model of the atom once he proposed that electrons exhibit particle and wave-like behavior just like light.</a:t>
            </a:r>
          </a:p>
          <a:p>
            <a:r>
              <a:rPr lang="en-US" sz="2400" dirty="0" smtClean="0"/>
              <a:t>Schrodinger</a:t>
            </a:r>
            <a:r>
              <a:rPr lang="en-US" sz="2400" dirty="0"/>
              <a:t> </a:t>
            </a:r>
            <a:r>
              <a:rPr lang="en-US" sz="2400" dirty="0" smtClean="0"/>
              <a:t>used mathematics and this idea to predict electrons exact location around the nucleus. (Orbitals)</a:t>
            </a:r>
          </a:p>
          <a:p>
            <a:r>
              <a:rPr lang="en-US" sz="2400" dirty="0" smtClean="0"/>
              <a:t>Orbitals do not equal the circular orbits that Bohr predicted.</a:t>
            </a:r>
            <a:endParaRPr lang="en-US" sz="2400" dirty="0"/>
          </a:p>
        </p:txBody>
      </p:sp>
    </p:spTree>
    <p:extLst>
      <p:ext uri="{BB962C8B-B14F-4D97-AF65-F5344CB8AC3E}">
        <p14:creationId xmlns:p14="http://schemas.microsoft.com/office/powerpoint/2010/main" val="9621262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4" name="Content Placeholder 3" descr="Electron_energy_levels.jpg"/>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913" r="913"/>
          <a:stretch/>
        </p:blipFill>
        <p:spPr>
          <a:xfrm>
            <a:off x="300762" y="381000"/>
            <a:ext cx="4136300" cy="5919252"/>
          </a:xfrm>
        </p:spPr>
      </p:pic>
      <p:sp>
        <p:nvSpPr>
          <p:cNvPr id="7" name="Content Placeholder 6"/>
          <p:cNvSpPr>
            <a:spLocks noGrp="1"/>
          </p:cNvSpPr>
          <p:nvPr>
            <p:ph sz="half" idx="2"/>
          </p:nvPr>
        </p:nvSpPr>
        <p:spPr>
          <a:xfrm>
            <a:off x="4688541" y="381000"/>
            <a:ext cx="3657600" cy="6203348"/>
          </a:xfrm>
        </p:spPr>
        <p:txBody>
          <a:bodyPr>
            <a:normAutofit/>
          </a:bodyPr>
          <a:lstStyle/>
          <a:p>
            <a:r>
              <a:rPr lang="en-US" dirty="0" smtClean="0"/>
              <a:t>The discrete energy levels that hydrogen has are shown here.</a:t>
            </a:r>
          </a:p>
          <a:p>
            <a:r>
              <a:rPr lang="en-US" dirty="0" smtClean="0"/>
              <a:t>These levels are called principle energy levels and each is labeled with an integer (ex: n=1, n=2,…)</a:t>
            </a:r>
          </a:p>
          <a:p>
            <a:r>
              <a:rPr lang="en-US" dirty="0" smtClean="0"/>
              <a:t>Each level divided into sublevels.</a:t>
            </a:r>
          </a:p>
          <a:p>
            <a:r>
              <a:rPr lang="en-US" dirty="0" smtClean="0"/>
              <a:t>Notice that as the principle energy level increases by 1 so does the number of sublevels</a:t>
            </a:r>
            <a:endParaRPr lang="en-US" dirty="0"/>
          </a:p>
        </p:txBody>
      </p:sp>
    </p:spTree>
    <p:extLst>
      <p:ext uri="{BB962C8B-B14F-4D97-AF65-F5344CB8AC3E}">
        <p14:creationId xmlns:p14="http://schemas.microsoft.com/office/powerpoint/2010/main" val="10006037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1s and 2s Orbital</a:t>
            </a:r>
            <a:endParaRPr lang="en-US" dirty="0"/>
          </a:p>
        </p:txBody>
      </p:sp>
      <p:pic>
        <p:nvPicPr>
          <p:cNvPr id="6" name="Content Placeholder 5" descr="1sa.jpg"/>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460" t="-1086" b="-1598"/>
          <a:stretch/>
        </p:blipFill>
        <p:spPr>
          <a:xfrm>
            <a:off x="5022821" y="3559558"/>
            <a:ext cx="3640790" cy="2439885"/>
          </a:xfrm>
        </p:spPr>
      </p:pic>
      <p:pic>
        <p:nvPicPr>
          <p:cNvPr id="5" name="Content Placeholder 4" descr="orbitals-1s-and-2s-shapes.jp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3262" r="460" b="-2537"/>
          <a:stretch/>
        </p:blipFill>
        <p:spPr>
          <a:xfrm>
            <a:off x="651650" y="1709485"/>
            <a:ext cx="3640791" cy="2189212"/>
          </a:xfrm>
        </p:spPr>
      </p:pic>
      <p:sp>
        <p:nvSpPr>
          <p:cNvPr id="7" name="TextBox 6"/>
          <p:cNvSpPr txBox="1"/>
          <p:nvPr/>
        </p:nvSpPr>
        <p:spPr>
          <a:xfrm>
            <a:off x="432662" y="5999443"/>
            <a:ext cx="3859779" cy="4328289"/>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0976822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2p Orbitals</a:t>
            </a:r>
            <a:endParaRPr lang="en-US" dirty="0"/>
          </a:p>
        </p:txBody>
      </p:sp>
      <p:pic>
        <p:nvPicPr>
          <p:cNvPr id="5" name="Content Placeholder 4" descr="FG06_022.gif"/>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874" b="-934"/>
          <a:stretch/>
        </p:blipFill>
        <p:spPr>
          <a:xfrm>
            <a:off x="779463" y="1675184"/>
            <a:ext cx="7566678" cy="4373191"/>
          </a:xfrm>
        </p:spPr>
      </p:pic>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8705189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3d Orbitals</a:t>
            </a:r>
            <a:endParaRPr lang="en-US" dirty="0"/>
          </a:p>
        </p:txBody>
      </p:sp>
      <p:pic>
        <p:nvPicPr>
          <p:cNvPr id="5" name="Content Placeholder 4" descr="D_orbitals.png"/>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310" b="-688"/>
          <a:stretch/>
        </p:blipFill>
        <p:spPr>
          <a:xfrm>
            <a:off x="779462" y="1585360"/>
            <a:ext cx="7307694" cy="4297104"/>
          </a:xfrm>
        </p:spPr>
      </p:pic>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8609294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4f Orbitals</a:t>
            </a:r>
            <a:endParaRPr lang="en-US" dirty="0"/>
          </a:p>
        </p:txBody>
      </p:sp>
      <p:pic>
        <p:nvPicPr>
          <p:cNvPr id="5" name="Content Placeholder 4" descr="Orbitals-f.jpg"/>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924" b="-106"/>
          <a:stretch/>
        </p:blipFill>
        <p:spPr>
          <a:xfrm>
            <a:off x="779462" y="1425388"/>
            <a:ext cx="7566679" cy="5069796"/>
          </a:xfrm>
        </p:spPr>
      </p:pic>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4485179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Orbital Labels</a:t>
            </a:r>
            <a:endParaRPr lang="en-US" dirty="0"/>
          </a:p>
        </p:txBody>
      </p:sp>
      <p:sp>
        <p:nvSpPr>
          <p:cNvPr id="6" name="Content Placeholder 5"/>
          <p:cNvSpPr>
            <a:spLocks noGrp="1"/>
          </p:cNvSpPr>
          <p:nvPr>
            <p:ph idx="1"/>
          </p:nvPr>
        </p:nvSpPr>
        <p:spPr/>
        <p:txBody>
          <a:bodyPr/>
          <a:lstStyle/>
          <a:p>
            <a:r>
              <a:rPr lang="en-US" dirty="0" smtClean="0"/>
              <a:t>The number tells the principle energy level.(n=1,n=2,n=3, n=4, n=5, n=6, n=7)</a:t>
            </a:r>
          </a:p>
          <a:p>
            <a:r>
              <a:rPr lang="en-US" dirty="0" smtClean="0"/>
              <a:t>The letter tells the shape (s = sphere, p = 2-lobes, d= 4 lobes, f=8 lobes)</a:t>
            </a:r>
          </a:p>
          <a:p>
            <a:r>
              <a:rPr lang="en-US" dirty="0" smtClean="0"/>
              <a:t>The x, y, or z subscript tells along which axis the different lobes lie (ex: the 2p</a:t>
            </a:r>
            <a:r>
              <a:rPr lang="en-US" baseline="-25000" dirty="0" smtClean="0"/>
              <a:t>x  </a:t>
            </a:r>
            <a:r>
              <a:rPr lang="en-US" dirty="0" smtClean="0"/>
              <a:t>orbital lies along the x-axis</a:t>
            </a:r>
          </a:p>
          <a:p>
            <a:r>
              <a:rPr lang="en-US" dirty="0" smtClean="0"/>
              <a:t>Examples: 3p</a:t>
            </a:r>
            <a:r>
              <a:rPr lang="en-US" baseline="-25000" dirty="0" smtClean="0"/>
              <a:t>y</a:t>
            </a:r>
            <a:r>
              <a:rPr lang="en-US" dirty="0" smtClean="0"/>
              <a:t>, 5s, 4d</a:t>
            </a:r>
            <a:r>
              <a:rPr lang="en-US" baseline="-25000" dirty="0" smtClean="0"/>
              <a:t>xy</a:t>
            </a:r>
            <a:r>
              <a:rPr lang="en-US" dirty="0" smtClean="0"/>
              <a:t>, 5f</a:t>
            </a:r>
            <a:r>
              <a:rPr lang="en-US" baseline="-25000" dirty="0" smtClean="0"/>
              <a:t>xyz</a:t>
            </a:r>
            <a:endParaRPr lang="en-US" dirty="0"/>
          </a:p>
        </p:txBody>
      </p:sp>
    </p:spTree>
    <p:extLst>
      <p:ext uri="{BB962C8B-B14F-4D97-AF65-F5344CB8AC3E}">
        <p14:creationId xmlns:p14="http://schemas.microsoft.com/office/powerpoint/2010/main" val="5876153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554</TotalTime>
  <Words>1021</Words>
  <Application>Microsoft Macintosh PowerPoint</Application>
  <PresentationFormat>On-screen Show (4:3)</PresentationFormat>
  <Paragraphs>84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Revolution</vt:lpstr>
      <vt:lpstr>Wave Mechanical Model</vt:lpstr>
      <vt:lpstr>Bohr Model- What Bohr got right</vt:lpstr>
      <vt:lpstr>Schrodinger’s Modifications</vt:lpstr>
      <vt:lpstr>PowerPoint Presentation</vt:lpstr>
      <vt:lpstr>The 1s and 2s Orbital</vt:lpstr>
      <vt:lpstr>The 2p Orbitals</vt:lpstr>
      <vt:lpstr>The 3d Orbitals</vt:lpstr>
      <vt:lpstr>The 4f Orbitals</vt:lpstr>
      <vt:lpstr>Orbital Labels</vt:lpstr>
      <vt:lpstr>PowerPoint Presentation</vt:lpstr>
      <vt:lpstr>PowerPoint Presentation</vt:lpstr>
      <vt:lpstr>PowerPoint Presentation</vt:lpstr>
      <vt:lpstr>Electron Configuration  </vt:lpstr>
      <vt:lpstr>Electron Configuration</vt:lpstr>
      <vt:lpstr>Electron Configuration</vt:lpstr>
      <vt:lpstr>Noble Gas Configuration</vt:lpstr>
      <vt:lpstr>Noble Gas Configuration</vt:lpstr>
      <vt:lpstr>Noble Gas Configuration</vt:lpstr>
      <vt:lpstr>Aufbau Principle</vt:lpstr>
      <vt:lpstr>Hund’s Rule</vt:lpstr>
      <vt:lpstr>Pauli Exclusion Principle</vt:lpstr>
      <vt:lpstr>Orbital Filling Notation</vt:lpstr>
      <vt:lpstr>Orbital Filling Notation</vt:lpstr>
      <vt:lpstr>Quantum Numbers</vt:lpstr>
      <vt:lpstr>Quantum Numbers</vt:lpstr>
      <vt:lpstr>Quantum Numbers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 Mechanical Model</dc:title>
  <dc:creator>Kenny Paoli</dc:creator>
  <cp:lastModifiedBy>Kenny Paoli</cp:lastModifiedBy>
  <cp:revision>29</cp:revision>
  <dcterms:created xsi:type="dcterms:W3CDTF">2014-10-13T15:47:41Z</dcterms:created>
  <dcterms:modified xsi:type="dcterms:W3CDTF">2015-10-06T02:16:47Z</dcterms:modified>
</cp:coreProperties>
</file>