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23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4/27/15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38400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or Exothermic</a:t>
            </a:r>
            <a:endParaRPr lang="en-US" dirty="0"/>
          </a:p>
        </p:txBody>
      </p:sp>
      <p:sp>
        <p:nvSpPr>
          <p:cNvPr id="3" name="Content Placeholder 2"/>
          <p:cNvSpPr>
            <a:spLocks noGrp="1"/>
          </p:cNvSpPr>
          <p:nvPr>
            <p:ph idx="1"/>
          </p:nvPr>
        </p:nvSpPr>
        <p:spPr/>
        <p:txBody>
          <a:bodyPr>
            <a:normAutofit/>
          </a:bodyPr>
          <a:lstStyle/>
          <a:p>
            <a:r>
              <a:rPr lang="en-US" sz="6000" dirty="0" smtClean="0"/>
              <a:t>Sublimation</a:t>
            </a:r>
            <a:endParaRPr lang="en-US" sz="6000" dirty="0"/>
          </a:p>
        </p:txBody>
      </p:sp>
    </p:spTree>
    <p:extLst>
      <p:ext uri="{BB962C8B-B14F-4D97-AF65-F5344CB8AC3E}">
        <p14:creationId xmlns:p14="http://schemas.microsoft.com/office/powerpoint/2010/main" val="17583193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or Exothermic</a:t>
            </a:r>
            <a:endParaRPr lang="en-US" dirty="0"/>
          </a:p>
        </p:txBody>
      </p:sp>
      <p:sp>
        <p:nvSpPr>
          <p:cNvPr id="3" name="Content Placeholder 2"/>
          <p:cNvSpPr>
            <a:spLocks noGrp="1"/>
          </p:cNvSpPr>
          <p:nvPr>
            <p:ph idx="1"/>
          </p:nvPr>
        </p:nvSpPr>
        <p:spPr/>
        <p:txBody>
          <a:bodyPr>
            <a:normAutofit/>
          </a:bodyPr>
          <a:lstStyle/>
          <a:p>
            <a:r>
              <a:rPr lang="en-US" sz="6000" dirty="0" smtClean="0"/>
              <a:t>Freezing</a:t>
            </a:r>
            <a:endParaRPr lang="en-US" sz="6000" dirty="0"/>
          </a:p>
        </p:txBody>
      </p:sp>
    </p:spTree>
    <p:extLst>
      <p:ext uri="{BB962C8B-B14F-4D97-AF65-F5344CB8AC3E}">
        <p14:creationId xmlns:p14="http://schemas.microsoft.com/office/powerpoint/2010/main" val="17583193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or Exothermic</a:t>
            </a:r>
            <a:endParaRPr lang="en-US" dirty="0"/>
          </a:p>
        </p:txBody>
      </p:sp>
      <p:sp>
        <p:nvSpPr>
          <p:cNvPr id="3" name="Content Placeholder 2"/>
          <p:cNvSpPr>
            <a:spLocks noGrp="1"/>
          </p:cNvSpPr>
          <p:nvPr>
            <p:ph idx="1"/>
          </p:nvPr>
        </p:nvSpPr>
        <p:spPr/>
        <p:txBody>
          <a:bodyPr>
            <a:normAutofit/>
          </a:bodyPr>
          <a:lstStyle/>
          <a:p>
            <a:r>
              <a:rPr lang="en-US" sz="6000" dirty="0" smtClean="0"/>
              <a:t>Condensation</a:t>
            </a:r>
            <a:endParaRPr lang="en-US" sz="6000" dirty="0"/>
          </a:p>
        </p:txBody>
      </p:sp>
    </p:spTree>
    <p:extLst>
      <p:ext uri="{BB962C8B-B14F-4D97-AF65-F5344CB8AC3E}">
        <p14:creationId xmlns:p14="http://schemas.microsoft.com/office/powerpoint/2010/main" val="175831930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or Exothermic</a:t>
            </a:r>
            <a:endParaRPr lang="en-US" dirty="0"/>
          </a:p>
        </p:txBody>
      </p:sp>
      <p:pic>
        <p:nvPicPr>
          <p:cNvPr id="5" name="Content Placeholder 4" descr="image006.jpg"/>
          <p:cNvPicPr>
            <a:picLocks noGrp="1" noChangeAspect="1"/>
          </p:cNvPicPr>
          <p:nvPr>
            <p:ph idx="1"/>
          </p:nvPr>
        </p:nvPicPr>
        <p:blipFill rotWithShape="1">
          <a:blip r:embed="rId2">
            <a:extLst>
              <a:ext uri="{28A0092B-C50C-407E-A947-70E740481C1C}">
                <a14:useLocalDpi xmlns:a14="http://schemas.microsoft.com/office/drawing/2010/main" val="0"/>
              </a:ext>
            </a:extLst>
          </a:blip>
          <a:srcRect l="-406" r="-128"/>
          <a:stretch/>
        </p:blipFill>
        <p:spPr>
          <a:xfrm>
            <a:off x="796534" y="1600200"/>
            <a:ext cx="7448674" cy="4525963"/>
          </a:xfrm>
        </p:spPr>
      </p:pic>
    </p:spTree>
    <p:extLst>
      <p:ext uri="{BB962C8B-B14F-4D97-AF65-F5344CB8AC3E}">
        <p14:creationId xmlns:p14="http://schemas.microsoft.com/office/powerpoint/2010/main" val="17583193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following</a:t>
            </a:r>
            <a:endParaRPr lang="en-US"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l="-699" r="12770"/>
          <a:stretch/>
        </p:blipFill>
        <p:spPr>
          <a:xfrm>
            <a:off x="3417564" y="1600200"/>
            <a:ext cx="5726436" cy="4525963"/>
          </a:xfrm>
          <a:prstGeom prst="rect">
            <a:avLst/>
          </a:prstGeom>
        </p:spPr>
      </p:pic>
      <p:sp>
        <p:nvSpPr>
          <p:cNvPr id="5" name="TextBox 4"/>
          <p:cNvSpPr txBox="1"/>
          <p:nvPr/>
        </p:nvSpPr>
        <p:spPr>
          <a:xfrm>
            <a:off x="215280" y="1152452"/>
            <a:ext cx="3202284" cy="5016758"/>
          </a:xfrm>
          <a:prstGeom prst="rect">
            <a:avLst/>
          </a:prstGeom>
          <a:noFill/>
        </p:spPr>
        <p:txBody>
          <a:bodyPr wrap="square" rtlCol="0">
            <a:spAutoFit/>
          </a:bodyPr>
          <a:lstStyle/>
          <a:p>
            <a:pPr marL="342900" indent="-342900">
              <a:buAutoNum type="arabicPeriod"/>
            </a:pPr>
            <a:r>
              <a:rPr lang="en-US" sz="4000" dirty="0" smtClean="0"/>
              <a:t>Activation Energy</a:t>
            </a:r>
          </a:p>
          <a:p>
            <a:pPr marL="342900" indent="-342900">
              <a:buAutoNum type="arabicPeriod"/>
            </a:pPr>
            <a:endParaRPr lang="en-US" sz="4000" dirty="0" smtClean="0"/>
          </a:p>
          <a:p>
            <a:pPr marL="342900" indent="-342900">
              <a:buAutoNum type="arabicPeriod"/>
            </a:pPr>
            <a:r>
              <a:rPr lang="en-US" sz="4000" dirty="0" smtClean="0"/>
              <a:t>Products</a:t>
            </a:r>
          </a:p>
          <a:p>
            <a:pPr marL="342900" indent="-342900">
              <a:buAutoNum type="arabicPeriod"/>
            </a:pPr>
            <a:endParaRPr lang="en-US" sz="4000" dirty="0" smtClean="0"/>
          </a:p>
          <a:p>
            <a:pPr marL="342900" indent="-342900">
              <a:buAutoNum type="arabicPeriod"/>
            </a:pPr>
            <a:r>
              <a:rPr lang="en-US" sz="4000" dirty="0" smtClean="0"/>
              <a:t>ΔH</a:t>
            </a:r>
          </a:p>
          <a:p>
            <a:pPr marL="342900" indent="-342900">
              <a:buAutoNum type="arabicPeriod"/>
            </a:pPr>
            <a:endParaRPr lang="en-US" sz="4000" dirty="0" smtClean="0"/>
          </a:p>
          <a:p>
            <a:pPr marL="342900" indent="-342900">
              <a:buAutoNum type="arabicPeriod"/>
            </a:pPr>
            <a:r>
              <a:rPr lang="en-US" sz="4000" dirty="0" smtClean="0"/>
              <a:t>Reactants</a:t>
            </a:r>
            <a:endParaRPr lang="en-US" sz="4000" dirty="0"/>
          </a:p>
        </p:txBody>
      </p:sp>
    </p:spTree>
    <p:extLst>
      <p:ext uri="{BB962C8B-B14F-4D97-AF65-F5344CB8AC3E}">
        <p14:creationId xmlns:p14="http://schemas.microsoft.com/office/powerpoint/2010/main" val="37012017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following</a:t>
            </a:r>
            <a:endParaRPr lang="en-US" dirty="0"/>
          </a:p>
        </p:txBody>
      </p:sp>
      <p:pic>
        <p:nvPicPr>
          <p:cNvPr id="4" name="Content Placeholder 3" descr="phase.gif"/>
          <p:cNvPicPr>
            <a:picLocks noGrp="1" noChangeAspect="1"/>
          </p:cNvPicPr>
          <p:nvPr>
            <p:ph idx="1"/>
          </p:nvPr>
        </p:nvPicPr>
        <p:blipFill>
          <a:blip r:embed="rId2">
            <a:extLst>
              <a:ext uri="{28A0092B-C50C-407E-A947-70E740481C1C}">
                <a14:useLocalDpi xmlns:a14="http://schemas.microsoft.com/office/drawing/2010/main" val="0"/>
              </a:ext>
            </a:extLst>
          </a:blip>
          <a:srcRect t="1620" b="1620"/>
          <a:stretch>
            <a:fillRect/>
          </a:stretch>
        </p:blipFill>
        <p:spPr>
          <a:xfrm>
            <a:off x="4246121" y="1600200"/>
            <a:ext cx="4897879" cy="4525963"/>
          </a:xfrm>
        </p:spPr>
      </p:pic>
      <p:sp>
        <p:nvSpPr>
          <p:cNvPr id="6" name="TextBox 5"/>
          <p:cNvSpPr txBox="1"/>
          <p:nvPr/>
        </p:nvSpPr>
        <p:spPr>
          <a:xfrm>
            <a:off x="731951" y="1374591"/>
            <a:ext cx="3514170" cy="4524315"/>
          </a:xfrm>
          <a:prstGeom prst="rect">
            <a:avLst/>
          </a:prstGeom>
          <a:noFill/>
        </p:spPr>
        <p:txBody>
          <a:bodyPr wrap="square" rtlCol="0">
            <a:spAutoFit/>
          </a:bodyPr>
          <a:lstStyle/>
          <a:p>
            <a:pPr marL="342900" indent="-342900">
              <a:buAutoNum type="arabicPeriod"/>
            </a:pPr>
            <a:r>
              <a:rPr lang="en-US" sz="3200" dirty="0" err="1" smtClean="0"/>
              <a:t>H</a:t>
            </a:r>
            <a:r>
              <a:rPr lang="en-US" sz="3200" baseline="-25000" dirty="0" err="1" smtClean="0"/>
              <a:t>v</a:t>
            </a:r>
            <a:endParaRPr lang="en-US" sz="3200" dirty="0" smtClean="0"/>
          </a:p>
          <a:p>
            <a:pPr marL="342900" indent="-342900">
              <a:buAutoNum type="arabicPeriod"/>
            </a:pPr>
            <a:endParaRPr lang="en-US" sz="3200" dirty="0"/>
          </a:p>
          <a:p>
            <a:pPr marL="342900" indent="-342900">
              <a:buAutoNum type="arabicPeriod"/>
            </a:pPr>
            <a:r>
              <a:rPr lang="en-US" sz="3200" dirty="0" smtClean="0"/>
              <a:t>Solid + Liquid</a:t>
            </a:r>
          </a:p>
          <a:p>
            <a:pPr marL="342900" indent="-342900">
              <a:buAutoNum type="arabicPeriod"/>
            </a:pPr>
            <a:endParaRPr lang="en-US" sz="3200" dirty="0"/>
          </a:p>
          <a:p>
            <a:pPr marL="342900" indent="-342900">
              <a:buAutoNum type="arabicPeriod"/>
            </a:pPr>
            <a:r>
              <a:rPr lang="en-US" sz="3200" dirty="0" smtClean="0"/>
              <a:t>Freezing Point</a:t>
            </a:r>
          </a:p>
          <a:p>
            <a:pPr marL="342900" indent="-342900">
              <a:buAutoNum type="arabicPeriod"/>
            </a:pPr>
            <a:endParaRPr lang="en-US" sz="3200" dirty="0"/>
          </a:p>
          <a:p>
            <a:pPr marL="342900" indent="-342900">
              <a:buAutoNum type="arabicPeriod"/>
            </a:pPr>
            <a:r>
              <a:rPr lang="en-US" sz="3200" dirty="0" smtClean="0"/>
              <a:t>Use q = </a:t>
            </a:r>
            <a:r>
              <a:rPr lang="en-US" sz="3200" dirty="0" err="1" smtClean="0"/>
              <a:t>mcΔT</a:t>
            </a:r>
            <a:endParaRPr lang="en-US" sz="3200" dirty="0" smtClean="0"/>
          </a:p>
          <a:p>
            <a:pPr marL="342900" indent="-342900">
              <a:buAutoNum type="arabicPeriod"/>
            </a:pPr>
            <a:endParaRPr lang="en-US" sz="3200" dirty="0"/>
          </a:p>
          <a:p>
            <a:pPr marL="342900" indent="-342900">
              <a:buAutoNum type="arabicPeriod"/>
            </a:pPr>
            <a:r>
              <a:rPr lang="en-US" sz="3200" dirty="0" smtClean="0"/>
              <a:t>C</a:t>
            </a:r>
            <a:r>
              <a:rPr lang="en-US" sz="3200" dirty="0" smtClean="0">
                <a:sym typeface="Wingdings"/>
              </a:rPr>
              <a:t>B </a:t>
            </a:r>
            <a:r>
              <a:rPr lang="en-US" sz="3200" dirty="0" err="1" smtClean="0">
                <a:sym typeface="Wingdings"/>
              </a:rPr>
              <a:t>Exo</a:t>
            </a:r>
            <a:r>
              <a:rPr lang="en-US" sz="3200" dirty="0" smtClean="0">
                <a:sym typeface="Wingdings"/>
              </a:rPr>
              <a:t> or Endo</a:t>
            </a:r>
            <a:endParaRPr lang="en-US" sz="3200" dirty="0"/>
          </a:p>
        </p:txBody>
      </p:sp>
    </p:spTree>
    <p:extLst>
      <p:ext uri="{BB962C8B-B14F-4D97-AF65-F5344CB8AC3E}">
        <p14:creationId xmlns:p14="http://schemas.microsoft.com/office/powerpoint/2010/main" val="21228590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Energy Conversions</a:t>
            </a:r>
            <a:endParaRPr lang="en-US" dirty="0"/>
          </a:p>
        </p:txBody>
      </p:sp>
      <p:sp>
        <p:nvSpPr>
          <p:cNvPr id="3" name="Content Placeholder 2"/>
          <p:cNvSpPr>
            <a:spLocks noGrp="1"/>
          </p:cNvSpPr>
          <p:nvPr>
            <p:ph idx="1"/>
          </p:nvPr>
        </p:nvSpPr>
        <p:spPr/>
        <p:txBody>
          <a:bodyPr/>
          <a:lstStyle/>
          <a:p>
            <a:pPr marL="0" indent="0">
              <a:buNone/>
            </a:pPr>
            <a:r>
              <a:rPr lang="en-US" dirty="0" smtClean="0"/>
              <a:t>1 </a:t>
            </a:r>
            <a:r>
              <a:rPr lang="en-US" dirty="0" err="1" smtClean="0"/>
              <a:t>cal</a:t>
            </a:r>
            <a:r>
              <a:rPr lang="en-US" dirty="0" smtClean="0"/>
              <a:t> = 4.184 J	K=°C + 273		°C=(°F-32)x 5/9</a:t>
            </a:r>
          </a:p>
          <a:p>
            <a:pPr marL="0" indent="0">
              <a:buNone/>
            </a:pPr>
            <a:endParaRPr lang="en-US" dirty="0"/>
          </a:p>
          <a:p>
            <a:pPr marL="0" indent="0">
              <a:buNone/>
            </a:pPr>
            <a:r>
              <a:rPr lang="en-US" sz="4400" dirty="0" smtClean="0"/>
              <a:t>53°F= ______°C</a:t>
            </a:r>
          </a:p>
        </p:txBody>
      </p:sp>
    </p:spTree>
    <p:extLst>
      <p:ext uri="{BB962C8B-B14F-4D97-AF65-F5344CB8AC3E}">
        <p14:creationId xmlns:p14="http://schemas.microsoft.com/office/powerpoint/2010/main" val="145421195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Energy Conversions</a:t>
            </a:r>
            <a:endParaRPr lang="en-US" dirty="0"/>
          </a:p>
        </p:txBody>
      </p:sp>
      <p:sp>
        <p:nvSpPr>
          <p:cNvPr id="3" name="Content Placeholder 2"/>
          <p:cNvSpPr>
            <a:spLocks noGrp="1"/>
          </p:cNvSpPr>
          <p:nvPr>
            <p:ph idx="1"/>
          </p:nvPr>
        </p:nvSpPr>
        <p:spPr/>
        <p:txBody>
          <a:bodyPr/>
          <a:lstStyle/>
          <a:p>
            <a:pPr marL="0" indent="0">
              <a:buNone/>
            </a:pPr>
            <a:r>
              <a:rPr lang="en-US" dirty="0" smtClean="0"/>
              <a:t>1 </a:t>
            </a:r>
            <a:r>
              <a:rPr lang="en-US" dirty="0" err="1" smtClean="0"/>
              <a:t>cal</a:t>
            </a:r>
            <a:r>
              <a:rPr lang="en-US" dirty="0" smtClean="0"/>
              <a:t> = 4.184 J	K=°C + 273		°C=(°F-32)x 5/9</a:t>
            </a:r>
          </a:p>
          <a:p>
            <a:pPr marL="0" indent="0">
              <a:buNone/>
            </a:pPr>
            <a:endParaRPr lang="en-US" dirty="0"/>
          </a:p>
          <a:p>
            <a:pPr marL="0" indent="0">
              <a:buNone/>
            </a:pPr>
            <a:r>
              <a:rPr lang="en-US" sz="4400" dirty="0" smtClean="0"/>
              <a:t>43 </a:t>
            </a:r>
            <a:r>
              <a:rPr lang="en-US" sz="4400" dirty="0" err="1" smtClean="0"/>
              <a:t>cal</a:t>
            </a:r>
            <a:r>
              <a:rPr lang="en-US" sz="4400" dirty="0" smtClean="0"/>
              <a:t>= ______J</a:t>
            </a:r>
          </a:p>
        </p:txBody>
      </p:sp>
    </p:spTree>
    <p:extLst>
      <p:ext uri="{BB962C8B-B14F-4D97-AF65-F5344CB8AC3E}">
        <p14:creationId xmlns:p14="http://schemas.microsoft.com/office/powerpoint/2010/main" val="17351830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Energy Conversions</a:t>
            </a:r>
            <a:endParaRPr lang="en-US" dirty="0"/>
          </a:p>
        </p:txBody>
      </p:sp>
      <p:sp>
        <p:nvSpPr>
          <p:cNvPr id="3" name="Content Placeholder 2"/>
          <p:cNvSpPr>
            <a:spLocks noGrp="1"/>
          </p:cNvSpPr>
          <p:nvPr>
            <p:ph idx="1"/>
          </p:nvPr>
        </p:nvSpPr>
        <p:spPr/>
        <p:txBody>
          <a:bodyPr/>
          <a:lstStyle/>
          <a:p>
            <a:pPr marL="0" indent="0">
              <a:buNone/>
            </a:pPr>
            <a:r>
              <a:rPr lang="en-US" dirty="0" smtClean="0"/>
              <a:t>1 </a:t>
            </a:r>
            <a:r>
              <a:rPr lang="en-US" dirty="0" err="1" smtClean="0"/>
              <a:t>cal</a:t>
            </a:r>
            <a:r>
              <a:rPr lang="en-US" dirty="0" smtClean="0"/>
              <a:t> = 4.184 J	K=°C + 273		°C=(°F-32)x 5/9</a:t>
            </a:r>
          </a:p>
          <a:p>
            <a:pPr marL="0" indent="0">
              <a:buNone/>
            </a:pPr>
            <a:endParaRPr lang="en-US" dirty="0"/>
          </a:p>
          <a:p>
            <a:pPr marL="0" indent="0">
              <a:buNone/>
            </a:pPr>
            <a:r>
              <a:rPr lang="en-US" sz="4400" dirty="0" smtClean="0"/>
              <a:t>75.0°C= ______°F</a:t>
            </a:r>
          </a:p>
        </p:txBody>
      </p:sp>
    </p:spTree>
    <p:extLst>
      <p:ext uri="{BB962C8B-B14F-4D97-AF65-F5344CB8AC3E}">
        <p14:creationId xmlns:p14="http://schemas.microsoft.com/office/powerpoint/2010/main" val="173518306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Energy Conversions</a:t>
            </a:r>
            <a:endParaRPr lang="en-US" dirty="0"/>
          </a:p>
        </p:txBody>
      </p:sp>
      <p:sp>
        <p:nvSpPr>
          <p:cNvPr id="3" name="Content Placeholder 2"/>
          <p:cNvSpPr>
            <a:spLocks noGrp="1"/>
          </p:cNvSpPr>
          <p:nvPr>
            <p:ph idx="1"/>
          </p:nvPr>
        </p:nvSpPr>
        <p:spPr/>
        <p:txBody>
          <a:bodyPr/>
          <a:lstStyle/>
          <a:p>
            <a:pPr marL="0" indent="0">
              <a:buNone/>
            </a:pPr>
            <a:r>
              <a:rPr lang="en-US" dirty="0" smtClean="0"/>
              <a:t>1 </a:t>
            </a:r>
            <a:r>
              <a:rPr lang="en-US" dirty="0" err="1" smtClean="0"/>
              <a:t>cal</a:t>
            </a:r>
            <a:r>
              <a:rPr lang="en-US" dirty="0" smtClean="0"/>
              <a:t> = 4.184 J	K=°C + 273		°C=(°F-32)x 5/9</a:t>
            </a:r>
          </a:p>
          <a:p>
            <a:pPr marL="0" indent="0">
              <a:buNone/>
            </a:pPr>
            <a:endParaRPr lang="en-US" dirty="0"/>
          </a:p>
          <a:p>
            <a:pPr marL="0" indent="0">
              <a:buNone/>
            </a:pPr>
            <a:r>
              <a:rPr lang="en-US" sz="4400" dirty="0" smtClean="0"/>
              <a:t>72kcal= ______J</a:t>
            </a:r>
          </a:p>
        </p:txBody>
      </p:sp>
    </p:spTree>
    <p:extLst>
      <p:ext uri="{BB962C8B-B14F-4D97-AF65-F5344CB8AC3E}">
        <p14:creationId xmlns:p14="http://schemas.microsoft.com/office/powerpoint/2010/main" val="17351830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Kinetic or Potential?</a:t>
            </a:r>
            <a:endParaRPr lang="en-US" dirty="0"/>
          </a:p>
        </p:txBody>
      </p:sp>
      <p:sp>
        <p:nvSpPr>
          <p:cNvPr id="3" name="Content Placeholder 2"/>
          <p:cNvSpPr>
            <a:spLocks noGrp="1"/>
          </p:cNvSpPr>
          <p:nvPr>
            <p:ph idx="1"/>
          </p:nvPr>
        </p:nvSpPr>
        <p:spPr/>
        <p:txBody>
          <a:bodyPr/>
          <a:lstStyle/>
          <a:p>
            <a:r>
              <a:rPr lang="en-US" sz="6000" dirty="0" smtClean="0"/>
              <a:t>A </a:t>
            </a:r>
            <a:r>
              <a:rPr lang="en-US" sz="6000" dirty="0" err="1" smtClean="0"/>
              <a:t>McDouble</a:t>
            </a:r>
            <a:endParaRPr lang="en-US" sz="6000" dirty="0" smtClean="0"/>
          </a:p>
          <a:p>
            <a:pPr marL="0" indent="0">
              <a:buNone/>
            </a:pPr>
            <a:endParaRPr lang="en-US" dirty="0"/>
          </a:p>
        </p:txBody>
      </p:sp>
    </p:spTree>
    <p:extLst>
      <p:ext uri="{BB962C8B-B14F-4D97-AF65-F5344CB8AC3E}">
        <p14:creationId xmlns:p14="http://schemas.microsoft.com/office/powerpoint/2010/main" val="407692968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Energy Conversions</a:t>
            </a:r>
            <a:endParaRPr lang="en-US" dirty="0"/>
          </a:p>
        </p:txBody>
      </p:sp>
      <p:sp>
        <p:nvSpPr>
          <p:cNvPr id="3" name="Content Placeholder 2"/>
          <p:cNvSpPr>
            <a:spLocks noGrp="1"/>
          </p:cNvSpPr>
          <p:nvPr>
            <p:ph idx="1"/>
          </p:nvPr>
        </p:nvSpPr>
        <p:spPr/>
        <p:txBody>
          <a:bodyPr/>
          <a:lstStyle/>
          <a:p>
            <a:pPr marL="0" indent="0">
              <a:buNone/>
            </a:pPr>
            <a:r>
              <a:rPr lang="en-US" dirty="0" smtClean="0"/>
              <a:t>1 </a:t>
            </a:r>
            <a:r>
              <a:rPr lang="en-US" dirty="0" err="1" smtClean="0"/>
              <a:t>cal</a:t>
            </a:r>
            <a:r>
              <a:rPr lang="en-US" dirty="0" smtClean="0"/>
              <a:t> = 4.184 J	K=°C + 273		°C=(°F-32)x 5/9</a:t>
            </a:r>
          </a:p>
          <a:p>
            <a:pPr marL="0" indent="0">
              <a:buNone/>
            </a:pPr>
            <a:endParaRPr lang="en-US" dirty="0"/>
          </a:p>
          <a:p>
            <a:pPr marL="0" indent="0">
              <a:buNone/>
            </a:pPr>
            <a:r>
              <a:rPr lang="en-US" sz="4400" smtClean="0"/>
              <a:t>41.0</a:t>
            </a:r>
            <a:r>
              <a:rPr lang="en-US" sz="4400" smtClean="0"/>
              <a:t>°C= ______K</a:t>
            </a:r>
            <a:endParaRPr lang="en-US" sz="4400" dirty="0" smtClean="0"/>
          </a:p>
        </p:txBody>
      </p:sp>
    </p:spTree>
    <p:extLst>
      <p:ext uri="{BB962C8B-B14F-4D97-AF65-F5344CB8AC3E}">
        <p14:creationId xmlns:p14="http://schemas.microsoft.com/office/powerpoint/2010/main" val="173518306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Energy Conversions</a:t>
            </a:r>
            <a:endParaRPr lang="en-US" dirty="0"/>
          </a:p>
        </p:txBody>
      </p:sp>
      <p:sp>
        <p:nvSpPr>
          <p:cNvPr id="3" name="Content Placeholder 2"/>
          <p:cNvSpPr>
            <a:spLocks noGrp="1"/>
          </p:cNvSpPr>
          <p:nvPr>
            <p:ph idx="1"/>
          </p:nvPr>
        </p:nvSpPr>
        <p:spPr/>
        <p:txBody>
          <a:bodyPr/>
          <a:lstStyle/>
          <a:p>
            <a:pPr marL="0" indent="0">
              <a:buNone/>
            </a:pPr>
            <a:r>
              <a:rPr lang="en-US" dirty="0" smtClean="0"/>
              <a:t>1 </a:t>
            </a:r>
            <a:r>
              <a:rPr lang="en-US" dirty="0" err="1" smtClean="0"/>
              <a:t>cal</a:t>
            </a:r>
            <a:r>
              <a:rPr lang="en-US" dirty="0" smtClean="0"/>
              <a:t> = 4.184 J	K=°C + 273		°C=(°F-32)x 5/9</a:t>
            </a:r>
          </a:p>
          <a:p>
            <a:pPr marL="0" indent="0">
              <a:buNone/>
            </a:pPr>
            <a:endParaRPr lang="en-US" dirty="0"/>
          </a:p>
          <a:p>
            <a:pPr marL="0" indent="0">
              <a:buNone/>
            </a:pPr>
            <a:r>
              <a:rPr lang="en-US" sz="4400" dirty="0" smtClean="0"/>
              <a:t>89.4 kJ= ______kcal</a:t>
            </a:r>
          </a:p>
        </p:txBody>
      </p:sp>
    </p:spTree>
    <p:extLst>
      <p:ext uri="{BB962C8B-B14F-4D97-AF65-F5344CB8AC3E}">
        <p14:creationId xmlns:p14="http://schemas.microsoft.com/office/powerpoint/2010/main" val="173518306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idx="1"/>
          </p:nvPr>
        </p:nvSpPr>
        <p:spPr/>
        <p:txBody>
          <a:bodyPr/>
          <a:lstStyle/>
          <a:p>
            <a:pPr lvl="0"/>
            <a:r>
              <a:rPr lang="en-US" sz="4400" dirty="0"/>
              <a:t>Calculate the amount of energy required to melt 83.6 grams of ice at 0 ̊C.</a:t>
            </a:r>
          </a:p>
          <a:p>
            <a:endParaRPr lang="en-US" dirty="0"/>
          </a:p>
        </p:txBody>
      </p:sp>
    </p:spTree>
    <p:extLst>
      <p:ext uri="{BB962C8B-B14F-4D97-AF65-F5344CB8AC3E}">
        <p14:creationId xmlns:p14="http://schemas.microsoft.com/office/powerpoint/2010/main" val="28080414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idx="1"/>
          </p:nvPr>
        </p:nvSpPr>
        <p:spPr/>
        <p:txBody>
          <a:bodyPr/>
          <a:lstStyle/>
          <a:p>
            <a:pPr lvl="0"/>
            <a:r>
              <a:rPr lang="en-US" sz="4400" dirty="0"/>
              <a:t>An unknown metal with a mass of 150 grams is heated from 38.4 ̊C to 70.4 ̊C when 619.2 J of energy is added.  What is the specific heat capacity of the substance? </a:t>
            </a:r>
            <a:endParaRPr lang="en-US" dirty="0"/>
          </a:p>
        </p:txBody>
      </p:sp>
    </p:spTree>
    <p:extLst>
      <p:ext uri="{BB962C8B-B14F-4D97-AF65-F5344CB8AC3E}">
        <p14:creationId xmlns:p14="http://schemas.microsoft.com/office/powerpoint/2010/main" val="29952763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4400" dirty="0"/>
              <a:t>A piece of copper with a mass of 256.8 grams was heated to 135.79 ̊C and quickly immersed in </a:t>
            </a:r>
            <a:r>
              <a:rPr lang="en-US" sz="4400" dirty="0" smtClean="0"/>
              <a:t>100.0 </a:t>
            </a:r>
            <a:r>
              <a:rPr lang="en-US" sz="4400" dirty="0"/>
              <a:t>grams of water that was at a temperature of 22 ̊C.  The water and copper came to a final temperature of 43.79 ̊C.  What is the specific heat of copper?</a:t>
            </a:r>
          </a:p>
          <a:p>
            <a:endParaRPr lang="en-US" dirty="0"/>
          </a:p>
        </p:txBody>
      </p:sp>
    </p:spTree>
    <p:extLst>
      <p:ext uri="{BB962C8B-B14F-4D97-AF65-F5344CB8AC3E}">
        <p14:creationId xmlns:p14="http://schemas.microsoft.com/office/powerpoint/2010/main" val="29952763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idx="1"/>
          </p:nvPr>
        </p:nvSpPr>
        <p:spPr/>
        <p:txBody>
          <a:bodyPr/>
          <a:lstStyle/>
          <a:p>
            <a:pPr lvl="0"/>
            <a:r>
              <a:rPr lang="en-US" sz="4400" dirty="0"/>
              <a:t>Calculate the </a:t>
            </a:r>
            <a:r>
              <a:rPr lang="en-US" sz="4400" dirty="0" smtClean="0"/>
              <a:t>energy change when 39.2 grams of water is heated from -12 °C to 72 °C</a:t>
            </a:r>
            <a:endParaRPr lang="en-US" sz="4400" dirty="0"/>
          </a:p>
          <a:p>
            <a:endParaRPr lang="en-US" dirty="0"/>
          </a:p>
        </p:txBody>
      </p:sp>
    </p:spTree>
    <p:extLst>
      <p:ext uri="{BB962C8B-B14F-4D97-AF65-F5344CB8AC3E}">
        <p14:creationId xmlns:p14="http://schemas.microsoft.com/office/powerpoint/2010/main" val="29952763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idx="1"/>
          </p:nvPr>
        </p:nvSpPr>
        <p:spPr/>
        <p:txBody>
          <a:bodyPr>
            <a:normAutofit fontScale="92500"/>
          </a:bodyPr>
          <a:lstStyle/>
          <a:p>
            <a:pPr lvl="0"/>
            <a:r>
              <a:rPr lang="en-US" sz="4400" dirty="0"/>
              <a:t>A 29.4 gram sample of aluminum is heated to 135.0 ̊C and dropped into 48.34 grams of water, initially at 22.0 ̊C. The final temperature of both the water and the aluminum is 35.2 ̊C. Calculate the specific heat capacity of aluminum. </a:t>
            </a:r>
          </a:p>
          <a:p>
            <a:endParaRPr lang="en-US" dirty="0"/>
          </a:p>
        </p:txBody>
      </p:sp>
    </p:spTree>
    <p:extLst>
      <p:ext uri="{BB962C8B-B14F-4D97-AF65-F5344CB8AC3E}">
        <p14:creationId xmlns:p14="http://schemas.microsoft.com/office/powerpoint/2010/main" val="29952763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idx="1"/>
          </p:nvPr>
        </p:nvSpPr>
        <p:spPr/>
        <p:txBody>
          <a:bodyPr/>
          <a:lstStyle/>
          <a:p>
            <a:pPr lvl="0"/>
            <a:r>
              <a:rPr lang="en-US" sz="4400" dirty="0"/>
              <a:t>A 94.3 gram sample of water at 32</a:t>
            </a:r>
            <a:r>
              <a:rPr lang="en-US" sz="4400" b="1" dirty="0"/>
              <a:t>°</a:t>
            </a:r>
            <a:r>
              <a:rPr lang="en-US" sz="4400" dirty="0"/>
              <a:t> C absorbs 349 J of heat.  What is the final temperature of the water sample?</a:t>
            </a:r>
          </a:p>
          <a:p>
            <a:endParaRPr lang="en-US" dirty="0"/>
          </a:p>
        </p:txBody>
      </p:sp>
    </p:spTree>
    <p:extLst>
      <p:ext uri="{BB962C8B-B14F-4D97-AF65-F5344CB8AC3E}">
        <p14:creationId xmlns:p14="http://schemas.microsoft.com/office/powerpoint/2010/main" val="299527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idx="1"/>
          </p:nvPr>
        </p:nvSpPr>
        <p:spPr/>
        <p:txBody>
          <a:bodyPr/>
          <a:lstStyle/>
          <a:p>
            <a:pPr lvl="0"/>
            <a:r>
              <a:rPr lang="en-US" sz="4400" dirty="0" smtClean="0"/>
              <a:t>Calculate the energy change when 1.2 grams of water is </a:t>
            </a:r>
            <a:r>
              <a:rPr lang="en-US" sz="4400" smtClean="0"/>
              <a:t>cooled from 130 °C to 22°C.</a:t>
            </a:r>
            <a:endParaRPr lang="en-US" sz="4400" dirty="0"/>
          </a:p>
          <a:p>
            <a:endParaRPr lang="en-US" dirty="0"/>
          </a:p>
        </p:txBody>
      </p:sp>
    </p:spTree>
    <p:extLst>
      <p:ext uri="{BB962C8B-B14F-4D97-AF65-F5344CB8AC3E}">
        <p14:creationId xmlns:p14="http://schemas.microsoft.com/office/powerpoint/2010/main" val="109216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Kinetic or Potential?</a:t>
            </a:r>
          </a:p>
        </p:txBody>
      </p:sp>
      <p:sp>
        <p:nvSpPr>
          <p:cNvPr id="3" name="Content Placeholder 2"/>
          <p:cNvSpPr>
            <a:spLocks noGrp="1"/>
          </p:cNvSpPr>
          <p:nvPr>
            <p:ph idx="1"/>
          </p:nvPr>
        </p:nvSpPr>
        <p:spPr/>
        <p:txBody>
          <a:bodyPr>
            <a:normAutofit/>
          </a:bodyPr>
          <a:lstStyle/>
          <a:p>
            <a:r>
              <a:rPr lang="en-US" sz="6000" dirty="0" smtClean="0"/>
              <a:t>Cheetos</a:t>
            </a:r>
            <a:endParaRPr lang="en-US" sz="6000" dirty="0"/>
          </a:p>
        </p:txBody>
      </p:sp>
    </p:spTree>
    <p:extLst>
      <p:ext uri="{BB962C8B-B14F-4D97-AF65-F5344CB8AC3E}">
        <p14:creationId xmlns:p14="http://schemas.microsoft.com/office/powerpoint/2010/main" val="41141617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Kinetic or Potential?</a:t>
            </a:r>
          </a:p>
        </p:txBody>
      </p:sp>
      <p:sp>
        <p:nvSpPr>
          <p:cNvPr id="3" name="Content Placeholder 2"/>
          <p:cNvSpPr>
            <a:spLocks noGrp="1"/>
          </p:cNvSpPr>
          <p:nvPr>
            <p:ph idx="1"/>
          </p:nvPr>
        </p:nvSpPr>
        <p:spPr/>
        <p:txBody>
          <a:bodyPr>
            <a:normAutofit/>
          </a:bodyPr>
          <a:lstStyle/>
          <a:p>
            <a:r>
              <a:rPr lang="en-US" sz="6000" dirty="0" smtClean="0"/>
              <a:t>Throwing a paper ball</a:t>
            </a:r>
            <a:endParaRPr lang="en-US" sz="6000" dirty="0"/>
          </a:p>
        </p:txBody>
      </p:sp>
    </p:spTree>
    <p:extLst>
      <p:ext uri="{BB962C8B-B14F-4D97-AF65-F5344CB8AC3E}">
        <p14:creationId xmlns:p14="http://schemas.microsoft.com/office/powerpoint/2010/main" val="33314517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Kinetic or Potential?</a:t>
            </a:r>
          </a:p>
        </p:txBody>
      </p:sp>
      <p:sp>
        <p:nvSpPr>
          <p:cNvPr id="3" name="Content Placeholder 2"/>
          <p:cNvSpPr>
            <a:spLocks noGrp="1"/>
          </p:cNvSpPr>
          <p:nvPr>
            <p:ph idx="1"/>
          </p:nvPr>
        </p:nvSpPr>
        <p:spPr/>
        <p:txBody>
          <a:bodyPr>
            <a:normAutofit/>
          </a:bodyPr>
          <a:lstStyle/>
          <a:p>
            <a:r>
              <a:rPr lang="en-US" sz="6000" dirty="0" smtClean="0"/>
              <a:t>A Waterfall</a:t>
            </a:r>
            <a:endParaRPr lang="en-US" sz="6000" dirty="0"/>
          </a:p>
        </p:txBody>
      </p:sp>
    </p:spTree>
    <p:extLst>
      <p:ext uri="{BB962C8B-B14F-4D97-AF65-F5344CB8AC3E}">
        <p14:creationId xmlns:p14="http://schemas.microsoft.com/office/powerpoint/2010/main" val="33314517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or Exothermic</a:t>
            </a:r>
            <a:endParaRPr lang="en-US" dirty="0"/>
          </a:p>
        </p:txBody>
      </p:sp>
      <p:sp>
        <p:nvSpPr>
          <p:cNvPr id="3" name="Content Placeholder 2"/>
          <p:cNvSpPr>
            <a:spLocks noGrp="1"/>
          </p:cNvSpPr>
          <p:nvPr>
            <p:ph idx="1"/>
          </p:nvPr>
        </p:nvSpPr>
        <p:spPr/>
        <p:txBody>
          <a:bodyPr>
            <a:normAutofit/>
          </a:bodyPr>
          <a:lstStyle/>
          <a:p>
            <a:r>
              <a:rPr lang="en-US" sz="6000" dirty="0" smtClean="0"/>
              <a:t>Positive q value</a:t>
            </a:r>
            <a:endParaRPr lang="en-US" sz="6000" dirty="0"/>
          </a:p>
        </p:txBody>
      </p:sp>
    </p:spTree>
    <p:extLst>
      <p:ext uri="{BB962C8B-B14F-4D97-AF65-F5344CB8AC3E}">
        <p14:creationId xmlns:p14="http://schemas.microsoft.com/office/powerpoint/2010/main" val="37571924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or Exothermic</a:t>
            </a:r>
            <a:endParaRPr lang="en-US" dirty="0"/>
          </a:p>
        </p:txBody>
      </p:sp>
      <p:sp>
        <p:nvSpPr>
          <p:cNvPr id="3" name="Content Placeholder 2"/>
          <p:cNvSpPr>
            <a:spLocks noGrp="1"/>
          </p:cNvSpPr>
          <p:nvPr>
            <p:ph idx="1"/>
          </p:nvPr>
        </p:nvSpPr>
        <p:spPr/>
        <p:txBody>
          <a:bodyPr>
            <a:normAutofit/>
          </a:bodyPr>
          <a:lstStyle/>
          <a:p>
            <a:r>
              <a:rPr lang="en-US" sz="6000" dirty="0" smtClean="0"/>
              <a:t>Negative ΔH</a:t>
            </a:r>
            <a:endParaRPr lang="en-US" sz="6000" dirty="0"/>
          </a:p>
        </p:txBody>
      </p:sp>
    </p:spTree>
    <p:extLst>
      <p:ext uri="{BB962C8B-B14F-4D97-AF65-F5344CB8AC3E}">
        <p14:creationId xmlns:p14="http://schemas.microsoft.com/office/powerpoint/2010/main" val="7429664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or Exothermic</a:t>
            </a:r>
            <a:endParaRPr lang="en-US" dirty="0"/>
          </a:p>
        </p:txBody>
      </p:sp>
      <p:sp>
        <p:nvSpPr>
          <p:cNvPr id="3" name="Content Placeholder 2"/>
          <p:cNvSpPr>
            <a:spLocks noGrp="1"/>
          </p:cNvSpPr>
          <p:nvPr>
            <p:ph idx="1"/>
          </p:nvPr>
        </p:nvSpPr>
        <p:spPr/>
        <p:txBody>
          <a:bodyPr>
            <a:normAutofit/>
          </a:bodyPr>
          <a:lstStyle/>
          <a:p>
            <a:r>
              <a:rPr lang="en-US" sz="6000" dirty="0" smtClean="0"/>
              <a:t>Heat taken in or heat absorbed</a:t>
            </a:r>
            <a:endParaRPr lang="en-US" sz="6000" dirty="0"/>
          </a:p>
        </p:txBody>
      </p:sp>
    </p:spTree>
    <p:extLst>
      <p:ext uri="{BB962C8B-B14F-4D97-AF65-F5344CB8AC3E}">
        <p14:creationId xmlns:p14="http://schemas.microsoft.com/office/powerpoint/2010/main" val="17583193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or Exothermic</a:t>
            </a:r>
            <a:endParaRPr lang="en-US" dirty="0"/>
          </a:p>
        </p:txBody>
      </p:sp>
      <p:sp>
        <p:nvSpPr>
          <p:cNvPr id="3" name="Content Placeholder 2"/>
          <p:cNvSpPr>
            <a:spLocks noGrp="1"/>
          </p:cNvSpPr>
          <p:nvPr>
            <p:ph idx="1"/>
          </p:nvPr>
        </p:nvSpPr>
        <p:spPr/>
        <p:txBody>
          <a:bodyPr>
            <a:normAutofit/>
          </a:bodyPr>
          <a:lstStyle/>
          <a:p>
            <a:r>
              <a:rPr lang="en-US" sz="6000" dirty="0" smtClean="0"/>
              <a:t>Energy written as a reactant</a:t>
            </a:r>
            <a:endParaRPr lang="en-US" sz="6000" dirty="0"/>
          </a:p>
        </p:txBody>
      </p:sp>
    </p:spTree>
    <p:extLst>
      <p:ext uri="{BB962C8B-B14F-4D97-AF65-F5344CB8AC3E}">
        <p14:creationId xmlns:p14="http://schemas.microsoft.com/office/powerpoint/2010/main" val="17583193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479</TotalTime>
  <Words>383</Words>
  <Application>Microsoft Macintosh PowerPoint</Application>
  <PresentationFormat>On-screen Show (4:3)</PresentationFormat>
  <Paragraphs>80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 Black </vt:lpstr>
      <vt:lpstr>Test Review</vt:lpstr>
      <vt:lpstr>Kinetic or Potential?</vt:lpstr>
      <vt:lpstr>Kinetic or Potential?</vt:lpstr>
      <vt:lpstr>Kinetic or Potential?</vt:lpstr>
      <vt:lpstr>Kinetic or Potential?</vt:lpstr>
      <vt:lpstr>Endothermic or Exothermic</vt:lpstr>
      <vt:lpstr>Endothermic or Exothermic</vt:lpstr>
      <vt:lpstr>Endothermic or Exothermic</vt:lpstr>
      <vt:lpstr>Endothermic or Exothermic</vt:lpstr>
      <vt:lpstr>Endothermic or Exothermic</vt:lpstr>
      <vt:lpstr>Endothermic or Exothermic</vt:lpstr>
      <vt:lpstr>Endothermic or Exothermic</vt:lpstr>
      <vt:lpstr>Endothermic or Exothermic</vt:lpstr>
      <vt:lpstr>Identify the following</vt:lpstr>
      <vt:lpstr>Identify the following</vt:lpstr>
      <vt:lpstr>Temperature/ Energy Conversions</vt:lpstr>
      <vt:lpstr>Temperature/ Energy Conversions</vt:lpstr>
      <vt:lpstr>Temperature/ Energy Conversions</vt:lpstr>
      <vt:lpstr>Temperature/ Energy Conversions</vt:lpstr>
      <vt:lpstr>Temperature/ Energy Conversions</vt:lpstr>
      <vt:lpstr>Temperature/ Energy Conversions</vt:lpstr>
      <vt:lpstr>Calculations</vt:lpstr>
      <vt:lpstr>Calculations</vt:lpstr>
      <vt:lpstr>Calculations</vt:lpstr>
      <vt:lpstr>Calculations</vt:lpstr>
      <vt:lpstr>Calculations</vt:lpstr>
      <vt:lpstr>Calculations</vt:lpstr>
      <vt:lpstr>Calculations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Review</dc:title>
  <dc:creator>Kenny Paoli</dc:creator>
  <cp:lastModifiedBy>Kenny Paoli</cp:lastModifiedBy>
  <cp:revision>6</cp:revision>
  <dcterms:created xsi:type="dcterms:W3CDTF">2015-04-24T00:41:39Z</dcterms:created>
  <dcterms:modified xsi:type="dcterms:W3CDTF">2015-04-27T19:45:54Z</dcterms:modified>
</cp:coreProperties>
</file>