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Balancing 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 must balance equations to uphold the law of conservation of mass.</a:t>
            </a:r>
          </a:p>
          <a:p>
            <a:r>
              <a:rPr lang="en-US" sz="2000" dirty="0" smtClean="0"/>
              <a:t>The Law of Conservation of Mass states that </a:t>
            </a:r>
            <a:r>
              <a:rPr lang="en-US" sz="2000" smtClean="0"/>
              <a:t>the </a:t>
            </a:r>
            <a:r>
              <a:rPr lang="en-US" sz="2000" smtClean="0"/>
              <a:t>mass </a:t>
            </a:r>
            <a:r>
              <a:rPr lang="en-US" sz="2000" dirty="0" smtClean="0"/>
              <a:t>of the reactants in a reaction must equal the mass of the products.</a:t>
            </a:r>
          </a:p>
          <a:p>
            <a:r>
              <a:rPr lang="en-US" sz="2000" dirty="0" smtClean="0"/>
              <a:t>No mass is lost or gained during a chemical reaction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89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84300"/>
            <a:ext cx="6400800" cy="4577229"/>
          </a:xfrm>
        </p:spPr>
        <p:txBody>
          <a:bodyPr>
            <a:normAutofit lnSpcReduction="10000"/>
          </a:bodyPr>
          <a:lstStyle/>
          <a:p>
            <a:pPr lvl="0" indent="0">
              <a:buNone/>
            </a:pPr>
            <a:r>
              <a:rPr lang="en-US" sz="2000" dirty="0" smtClean="0"/>
              <a:t>1. </a:t>
            </a:r>
            <a:r>
              <a:rPr lang="en-US" sz="2000" dirty="0"/>
              <a:t>Count the number of atoms of each element in the reactants</a:t>
            </a:r>
          </a:p>
          <a:p>
            <a:pPr lvl="0" indent="0">
              <a:buNone/>
            </a:pPr>
            <a:r>
              <a:rPr lang="en-US" sz="2000" dirty="0" smtClean="0"/>
              <a:t>2. </a:t>
            </a:r>
            <a:r>
              <a:rPr lang="en-US" sz="2000" dirty="0"/>
              <a:t>Count the number of atoms of each element in the products </a:t>
            </a:r>
          </a:p>
          <a:p>
            <a:pPr indent="0">
              <a:buNone/>
            </a:pPr>
            <a:r>
              <a:rPr lang="en-US" sz="2000" dirty="0"/>
              <a:t>(If polyatomic ions appear on both sides of the reaction count them like you would count an element</a:t>
            </a:r>
            <a:r>
              <a:rPr lang="en-US" sz="2000" dirty="0" smtClean="0"/>
              <a:t>)</a:t>
            </a:r>
          </a:p>
          <a:p>
            <a:pPr lvl="0" indent="0">
              <a:buNone/>
            </a:pPr>
            <a:r>
              <a:rPr lang="en-US" sz="2000" dirty="0" smtClean="0"/>
              <a:t>3. </a:t>
            </a:r>
            <a:r>
              <a:rPr lang="en-US" sz="2000" dirty="0"/>
              <a:t>Add more of the elements/compounds that appear in the reactants or products until the number of atoms of each element are equal on each side of the equation (Add Coefficients</a:t>
            </a:r>
            <a:r>
              <a:rPr lang="en-US" sz="2000" dirty="0" smtClean="0"/>
              <a:t>)</a:t>
            </a:r>
          </a:p>
          <a:p>
            <a:pPr lvl="0"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71282"/>
            <a:ext cx="6400800" cy="685800"/>
          </a:xfrm>
        </p:spPr>
        <p:txBody>
          <a:bodyPr/>
          <a:lstStyle/>
          <a:p>
            <a:r>
              <a:rPr lang="en-US" dirty="0" smtClean="0"/>
              <a:t>Rules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7082"/>
            <a:ext cx="6400800" cy="3729319"/>
          </a:xfrm>
        </p:spPr>
        <p:txBody>
          <a:bodyPr/>
          <a:lstStyle/>
          <a:p>
            <a:pPr lvl="0" indent="0">
              <a:buNone/>
            </a:pPr>
            <a:r>
              <a:rPr lang="en-US" dirty="0" smtClean="0"/>
              <a:t>4.</a:t>
            </a:r>
            <a:r>
              <a:rPr lang="en-US" dirty="0"/>
              <a:t> Recheck your atom count after adding coefficients to insure that your work is correct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5. </a:t>
            </a:r>
            <a:r>
              <a:rPr lang="en-US" dirty="0"/>
              <a:t>Write the coefficients in the lowest whole number ratio. (Reduce coefficients if possible)</a:t>
            </a:r>
          </a:p>
          <a:p>
            <a:pPr lvl="0"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0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Helpful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3830"/>
            <a:ext cx="6400800" cy="4412876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Be careful for elements that appear more than once on the reactant or product side of an equation. They should all be counted during the atom count</a:t>
            </a:r>
          </a:p>
          <a:p>
            <a:pPr lvl="0"/>
            <a:r>
              <a:rPr lang="en-US" sz="2000" dirty="0"/>
              <a:t>Look for the lowest common denominator when you have different numbers of elements on each side of the equation. (Example: 2 oxygen atoms on the reactant side, 3 oxygen atoms on the product side, make the total oxygen count on each side 6 by adding appropriate coefficients)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1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tips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66471"/>
            <a:ext cx="6400800" cy="363070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/>
              <a:t>When balancing combustion equations balance carbon atoms first, then hydrogen atoms, and oxygen atoms last. If oxygen atoms are hard to balance double all coefficients and then balance.</a:t>
            </a:r>
          </a:p>
          <a:p>
            <a:pPr lvl="0"/>
            <a:r>
              <a:rPr lang="en-US" sz="2200" dirty="0"/>
              <a:t>When you have a double replacement reaction where water is formed from hydrogen and hydroxide rewrite H</a:t>
            </a:r>
            <a:r>
              <a:rPr lang="en-US" sz="2200" baseline="-25000" dirty="0"/>
              <a:t>2</a:t>
            </a:r>
            <a:r>
              <a:rPr lang="en-US" sz="2200" dirty="0"/>
              <a:t>O AS HOH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35" y="2438400"/>
            <a:ext cx="7918824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/>
              <a:t>___H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_____H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 + _____O</a:t>
            </a:r>
            <a:r>
              <a:rPr lang="en-US" sz="2400" baseline="-25000" dirty="0" smtClean="0">
                <a:sym typeface="Wingdings"/>
              </a:rPr>
              <a:t>2</a:t>
            </a:r>
            <a:endParaRPr lang="en-US" sz="2400" dirty="0" smtClean="0">
              <a:sym typeface="Wingdings"/>
            </a:endParaRPr>
          </a:p>
          <a:p>
            <a:pPr indent="0">
              <a:buNone/>
            </a:pP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1418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048001"/>
          </a:xfrm>
        </p:spPr>
        <p:txBody>
          <a:bodyPr/>
          <a:lstStyle/>
          <a:p>
            <a:pPr indent="0" algn="ctr">
              <a:buNone/>
            </a:pPr>
            <a:r>
              <a:rPr lang="en-US" sz="2400" dirty="0">
                <a:sym typeface="Wingdings"/>
              </a:rPr>
              <a:t>___Al(OH)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 + ____CaSO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  _____Al</a:t>
            </a:r>
            <a:r>
              <a:rPr lang="en-US" sz="2400" baseline="-25000" dirty="0">
                <a:sym typeface="Wingdings"/>
              </a:rPr>
              <a:t>2</a:t>
            </a:r>
            <a:r>
              <a:rPr lang="en-US" sz="2400" dirty="0">
                <a:sym typeface="Wingdings"/>
              </a:rPr>
              <a:t>(SO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)</a:t>
            </a:r>
            <a:r>
              <a:rPr lang="en-US" sz="2400" baseline="-25000" dirty="0">
                <a:sym typeface="Wingdings"/>
              </a:rPr>
              <a:t>3</a:t>
            </a:r>
            <a:r>
              <a:rPr lang="en-US" sz="2400" dirty="0">
                <a:sym typeface="Wingdings"/>
              </a:rPr>
              <a:t> + ___</a:t>
            </a:r>
            <a:r>
              <a:rPr lang="en-US" sz="2400" dirty="0" err="1">
                <a:sym typeface="Wingdings"/>
              </a:rPr>
              <a:t>Ca</a:t>
            </a:r>
            <a:r>
              <a:rPr lang="en-US" sz="2400" dirty="0">
                <a:sym typeface="Wingdings"/>
              </a:rPr>
              <a:t>(OH)</a:t>
            </a:r>
            <a:r>
              <a:rPr lang="en-US" sz="2400" baseline="-25000" dirty="0">
                <a:sym typeface="Wingdings"/>
              </a:rPr>
              <a:t>2</a:t>
            </a:r>
          </a:p>
          <a:p>
            <a:pPr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73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048001"/>
          </a:xfrm>
        </p:spPr>
        <p:txBody>
          <a:bodyPr/>
          <a:lstStyle/>
          <a:p>
            <a:pPr indent="0" algn="ctr">
              <a:buNone/>
            </a:pPr>
            <a:r>
              <a:rPr lang="en-US" sz="2800" dirty="0">
                <a:sym typeface="Wingdings"/>
              </a:rPr>
              <a:t>____C</a:t>
            </a:r>
            <a:r>
              <a:rPr lang="en-US" sz="2800" baseline="-25000" dirty="0">
                <a:sym typeface="Wingdings"/>
              </a:rPr>
              <a:t>3</a:t>
            </a:r>
            <a:r>
              <a:rPr lang="en-US" sz="2800" dirty="0">
                <a:sym typeface="Wingdings"/>
              </a:rPr>
              <a:t>H</a:t>
            </a:r>
            <a:r>
              <a:rPr lang="en-US" sz="2800" baseline="-25000" dirty="0">
                <a:sym typeface="Wingdings"/>
              </a:rPr>
              <a:t>9</a:t>
            </a:r>
            <a:r>
              <a:rPr lang="en-US" sz="2800" dirty="0">
                <a:sym typeface="Wingdings"/>
              </a:rPr>
              <a:t> + ____O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  ____CO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 +____H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O</a:t>
            </a:r>
          </a:p>
          <a:p>
            <a:pPr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149</TotalTime>
  <Words>342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Balancing Chemical reactions</vt:lpstr>
      <vt:lpstr>Why?</vt:lpstr>
      <vt:lpstr>rules</vt:lpstr>
      <vt:lpstr>Rules Continued</vt:lpstr>
      <vt:lpstr>Helpful tips</vt:lpstr>
      <vt:lpstr>Helpful tips  </vt:lpstr>
      <vt:lpstr>Examples</vt:lpstr>
      <vt:lpstr>Example</vt:lpstr>
      <vt:lpstr>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Chemical reactions</dc:title>
  <dc:creator>Kenny Paoli</dc:creator>
  <cp:lastModifiedBy>Kenny Paoli</cp:lastModifiedBy>
  <cp:revision>9</cp:revision>
  <dcterms:created xsi:type="dcterms:W3CDTF">2015-01-12T02:41:58Z</dcterms:created>
  <dcterms:modified xsi:type="dcterms:W3CDTF">2015-01-14T15:59:31Z</dcterms:modified>
</cp:coreProperties>
</file>