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5BAEDF-95A6-2345-BFEA-9FBDF0E912A5}" type="datetimeFigureOut">
              <a:rPr lang="en-US" smtClean="0"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E7F371B-CA26-7D48-9F2B-283CDA65F8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Predicting products for 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2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806824"/>
            <a:ext cx="7520940" cy="5169647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Scientists working in a lab use their knowledge of chemistry to predict the products of chemical reactions all the time.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Scientists can manipulate experiments to intentionally produce a desired product. Combine this with balancing and mole conversions and scientists can also control how much desired product they can produce.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Based on your knowledge of the different types of reactions you should also be able to successfully predict the products of a chemical reaction.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1797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for predicting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4688542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200" dirty="0"/>
              <a:t> </a:t>
            </a:r>
            <a:r>
              <a:rPr lang="en-US" sz="2200" dirty="0" smtClean="0"/>
              <a:t>Determine </a:t>
            </a:r>
            <a:r>
              <a:rPr lang="en-US" sz="2200" dirty="0"/>
              <a:t>the type of reaction based on the reactants. </a:t>
            </a:r>
            <a:endParaRPr lang="en-US" sz="2200" dirty="0" smtClean="0"/>
          </a:p>
          <a:p>
            <a:pPr>
              <a:buAutoNum type="arabicPeriod"/>
            </a:pPr>
            <a:r>
              <a:rPr lang="en-US" sz="2200" dirty="0" smtClean="0"/>
              <a:t>Predict </a:t>
            </a:r>
            <a:r>
              <a:rPr lang="en-US" sz="2200" dirty="0"/>
              <a:t>what the products will be based on the type of reaction </a:t>
            </a:r>
            <a:endParaRPr lang="en-US" sz="2200" dirty="0" smtClean="0"/>
          </a:p>
          <a:p>
            <a:pPr lvl="0">
              <a:buFont typeface="Arial" pitchFamily="34" charset="0"/>
              <a:buAutoNum type="arabicPeriod"/>
            </a:pPr>
            <a:r>
              <a:rPr lang="en-US" sz="2200" dirty="0" smtClean="0"/>
              <a:t>If </a:t>
            </a:r>
            <a:r>
              <a:rPr lang="en-US" sz="2200" dirty="0"/>
              <a:t>you have any compounds in the products create a neutral compound by balancing charges of the </a:t>
            </a:r>
            <a:r>
              <a:rPr lang="en-US" sz="2200" dirty="0" err="1"/>
              <a:t>cation</a:t>
            </a:r>
            <a:r>
              <a:rPr lang="en-US" sz="2200" dirty="0"/>
              <a:t> and anion.</a:t>
            </a:r>
          </a:p>
          <a:p>
            <a:pPr>
              <a:buFont typeface="Arial" pitchFamily="34" charset="0"/>
              <a:buAutoNum type="arabicPeriod"/>
            </a:pPr>
            <a:r>
              <a:rPr lang="en-US" sz="2200" dirty="0"/>
              <a:t>If you have any elements in the products check to see if you have diatomic </a:t>
            </a:r>
            <a:r>
              <a:rPr lang="en-US" sz="2200" dirty="0" smtClean="0"/>
              <a:t>elements. Every </a:t>
            </a:r>
            <a:r>
              <a:rPr lang="en-US" sz="2200" dirty="0"/>
              <a:t>other element can be written as just one atom </a:t>
            </a:r>
          </a:p>
          <a:p>
            <a:pPr>
              <a:buFont typeface="Arial" pitchFamily="34" charset="0"/>
              <a:buAutoNum type="arabicPeriod"/>
            </a:pPr>
            <a:r>
              <a:rPr lang="en-US" sz="2200" dirty="0" smtClean="0"/>
              <a:t>Balance </a:t>
            </a:r>
            <a:r>
              <a:rPr lang="en-US" sz="2200" dirty="0"/>
              <a:t>the reaction after creating neutral compounds and checking for diatomic elements.</a:t>
            </a:r>
          </a:p>
          <a:p>
            <a:pPr marL="0" lvl="0" indent="0"/>
            <a:endParaRPr lang="en-US" dirty="0"/>
          </a:p>
          <a:p>
            <a:pPr>
              <a:buAutoNum type="arabicPeriod"/>
            </a:pPr>
            <a:endParaRPr lang="en-US" dirty="0" smtClean="0"/>
          </a:p>
          <a:p>
            <a:pPr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98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*Single replacement reactions*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84172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Single replacement reactions are a unique type of reactions that can result in no reaction based on the reactivity of the </a:t>
            </a:r>
            <a:r>
              <a:rPr lang="en-US" sz="2000" dirty="0" err="1" smtClean="0"/>
              <a:t>cations</a:t>
            </a:r>
            <a:r>
              <a:rPr lang="en-US" sz="2000" dirty="0" smtClean="0"/>
              <a:t> that are switching places.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The reactivity series on your periodic table will help you to determine whether or not a single replacement reaction will occur.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The </a:t>
            </a:r>
            <a:r>
              <a:rPr lang="en-US" sz="2000" dirty="0" err="1" smtClean="0"/>
              <a:t>cation</a:t>
            </a:r>
            <a:r>
              <a:rPr lang="en-US" sz="2000" dirty="0" smtClean="0"/>
              <a:t> that is most reactive (highest on the reactivity series) will always end with the anion.</a:t>
            </a:r>
          </a:p>
          <a:p>
            <a:pPr marL="0" indent="0"/>
            <a:r>
              <a:rPr lang="en-US" sz="2000" dirty="0" smtClean="0"/>
              <a:t>Examples:</a:t>
            </a:r>
          </a:p>
          <a:p>
            <a:pPr marL="0" indent="0"/>
            <a:r>
              <a:rPr lang="en-US" sz="2000" dirty="0" smtClean="0"/>
              <a:t>Na + AlCl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err="1" smtClean="0">
                <a:sym typeface="Wingdings"/>
              </a:rPr>
              <a:t>NaCl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+ Al (</a:t>
            </a:r>
            <a:r>
              <a:rPr lang="en-US" sz="2000" dirty="0" smtClean="0">
                <a:sym typeface="Wingdings"/>
              </a:rPr>
              <a:t>Na is higher than Al on the reactivity series)</a:t>
            </a:r>
          </a:p>
          <a:p>
            <a:pPr marL="0" indent="0"/>
            <a:r>
              <a:rPr lang="en-US" sz="2000" dirty="0" err="1" smtClean="0">
                <a:sym typeface="Wingdings"/>
              </a:rPr>
              <a:t>Mn</a:t>
            </a:r>
            <a:r>
              <a:rPr lang="en-US" sz="2000" dirty="0" smtClean="0">
                <a:sym typeface="Wingdings"/>
              </a:rPr>
              <a:t> + </a:t>
            </a:r>
            <a:r>
              <a:rPr lang="en-US" sz="2000" dirty="0" err="1" smtClean="0">
                <a:sym typeface="Wingdings"/>
              </a:rPr>
              <a:t>KCl</a:t>
            </a:r>
            <a:r>
              <a:rPr lang="en-US" sz="2000" dirty="0" smtClean="0">
                <a:sym typeface="Wingdings"/>
              </a:rPr>
              <a:t>  no reaction (</a:t>
            </a:r>
            <a:r>
              <a:rPr lang="en-US" sz="2000" dirty="0" err="1" smtClean="0">
                <a:sym typeface="Wingdings"/>
              </a:rPr>
              <a:t>Mn</a:t>
            </a:r>
            <a:r>
              <a:rPr lang="en-US" sz="2000" dirty="0" smtClean="0">
                <a:sym typeface="Wingdings"/>
              </a:rPr>
              <a:t> is lower than K on the reactivity series)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566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5017247"/>
          </a:xfrm>
        </p:spPr>
        <p:txBody>
          <a:bodyPr>
            <a:normAutofit/>
          </a:bodyPr>
          <a:lstStyle/>
          <a:p>
            <a:r>
              <a:rPr lang="en-US" sz="2000" dirty="0" err="1"/>
              <a:t>Ca</a:t>
            </a:r>
            <a:r>
              <a:rPr lang="en-US" sz="2000" dirty="0"/>
              <a:t> 	</a:t>
            </a:r>
            <a:r>
              <a:rPr lang="en-US" sz="2000" dirty="0" smtClean="0"/>
              <a:t>+ </a:t>
            </a:r>
            <a:r>
              <a:rPr lang="en-US" sz="2000" dirty="0"/>
              <a:t>	KOH 	</a:t>
            </a:r>
            <a:r>
              <a:rPr lang="en-US" sz="2000" dirty="0">
                <a:sym typeface="Wingdings"/>
              </a:rPr>
              <a:t>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C</a:t>
            </a:r>
            <a:r>
              <a:rPr lang="en-US" sz="2000" baseline="-25000" dirty="0"/>
              <a:t>2</a:t>
            </a:r>
            <a:r>
              <a:rPr lang="en-US" sz="2000" dirty="0"/>
              <a:t>H</a:t>
            </a:r>
            <a:r>
              <a:rPr lang="en-US" sz="2000" baseline="-25000" dirty="0"/>
              <a:t>8	</a:t>
            </a:r>
            <a:r>
              <a:rPr lang="en-US" sz="2000" dirty="0"/>
              <a:t>+	O</a:t>
            </a:r>
            <a:r>
              <a:rPr lang="en-US" sz="2000" baseline="-25000" dirty="0"/>
              <a:t>2</a:t>
            </a:r>
            <a:r>
              <a:rPr lang="en-US" sz="2000" dirty="0"/>
              <a:t>	</a:t>
            </a:r>
            <a:r>
              <a:rPr lang="en-US" sz="2000" dirty="0">
                <a:sym typeface="Wingdings"/>
              </a:rPr>
              <a:t>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HCl</a:t>
            </a:r>
            <a:r>
              <a:rPr lang="en-US" sz="2000" dirty="0"/>
              <a:t>	</a:t>
            </a:r>
            <a:r>
              <a:rPr lang="en-US" sz="2000" smtClean="0"/>
              <a:t>	</a:t>
            </a:r>
            <a:r>
              <a:rPr lang="en-US" sz="2000" smtClean="0">
                <a:sym typeface="Wingdings"/>
              </a:rPr>
              <a:t>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Fe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3	</a:t>
            </a:r>
            <a:r>
              <a:rPr lang="en-US" sz="2000" dirty="0"/>
              <a:t>+	</a:t>
            </a:r>
            <a:r>
              <a:rPr lang="en-US" sz="2000" dirty="0" err="1"/>
              <a:t>NaCl</a:t>
            </a:r>
            <a:r>
              <a:rPr lang="en-US" sz="2000" dirty="0"/>
              <a:t>	</a:t>
            </a:r>
            <a:r>
              <a:rPr lang="en-US" sz="2000" dirty="0">
                <a:sym typeface="Wingdings"/>
              </a:rPr>
              <a:t>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Li 		+	O</a:t>
            </a:r>
            <a:r>
              <a:rPr lang="en-US" sz="2000" baseline="-25000" dirty="0"/>
              <a:t>2</a:t>
            </a:r>
            <a:r>
              <a:rPr lang="en-US" sz="2000" dirty="0"/>
              <a:t>	</a:t>
            </a:r>
            <a:r>
              <a:rPr lang="en-US" sz="2000" dirty="0">
                <a:sym typeface="Wingdings"/>
              </a:rPr>
              <a:t>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8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1827</TotalTime>
  <Words>201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Predicting products for chemical reactions</vt:lpstr>
      <vt:lpstr>Why?</vt:lpstr>
      <vt:lpstr>Steps for predicting products</vt:lpstr>
      <vt:lpstr>*Single replacement reactions*</vt:lpstr>
      <vt:lpstr>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products for chemical reactions</dc:title>
  <dc:creator>Kenny Paoli</dc:creator>
  <cp:lastModifiedBy>Kenny Paoli</cp:lastModifiedBy>
  <cp:revision>7</cp:revision>
  <dcterms:created xsi:type="dcterms:W3CDTF">2015-01-13T14:25:07Z</dcterms:created>
  <dcterms:modified xsi:type="dcterms:W3CDTF">2015-01-16T20:52:33Z</dcterms:modified>
</cp:coreProperties>
</file>