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15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ACD3C79-B788-9440-B1DF-7C6A6A49D6A6}" type="datetimeFigureOut">
              <a:rPr lang="en-US" smtClean="0"/>
              <a:t>12/7/14</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F9EB473C-7A8F-DB4F-A08E-E048A2129A76}"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CD3C79-B788-9440-B1DF-7C6A6A49D6A6}" type="datetimeFigureOut">
              <a:rPr lang="en-US" smtClean="0"/>
              <a:t>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B473C-7A8F-DB4F-A08E-E048A2129A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CD3C79-B788-9440-B1DF-7C6A6A49D6A6}" type="datetimeFigureOut">
              <a:rPr lang="en-US" smtClean="0"/>
              <a:t>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9EB473C-7A8F-DB4F-A08E-E048A2129A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CD3C79-B788-9440-B1DF-7C6A6A49D6A6}" type="datetimeFigureOut">
              <a:rPr lang="en-US" smtClean="0"/>
              <a:t>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B473C-7A8F-DB4F-A08E-E048A2129A7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3ACD3C79-B788-9440-B1DF-7C6A6A49D6A6}" type="datetimeFigureOut">
              <a:rPr lang="en-US" smtClean="0"/>
              <a:t>12/7/14</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F9EB473C-7A8F-DB4F-A08E-E048A2129A76}"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CD3C79-B788-9440-B1DF-7C6A6A49D6A6}" type="datetimeFigureOut">
              <a:rPr lang="en-US" smtClean="0"/>
              <a:t>12/7/14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B473C-7A8F-DB4F-A08E-E048A2129A7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CD3C79-B788-9440-B1DF-7C6A6A49D6A6}" type="datetimeFigureOut">
              <a:rPr lang="en-US" smtClean="0"/>
              <a:t>12/7/14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EB473C-7A8F-DB4F-A08E-E048A2129A76}"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ACD3C79-B788-9440-B1DF-7C6A6A49D6A6}" type="datetimeFigureOut">
              <a:rPr lang="en-US" smtClean="0"/>
              <a:t>12/7/14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EB473C-7A8F-DB4F-A08E-E048A2129A76}"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ACD3C79-B788-9440-B1DF-7C6A6A49D6A6}" type="datetimeFigureOut">
              <a:rPr lang="en-US" smtClean="0"/>
              <a:t>12/7/14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EB473C-7A8F-DB4F-A08E-E048A2129A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CD3C79-B788-9440-B1DF-7C6A6A49D6A6}" type="datetimeFigureOut">
              <a:rPr lang="en-US" smtClean="0"/>
              <a:t>12/7/14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9EB473C-7A8F-DB4F-A08E-E048A2129A76}"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CD3C79-B788-9440-B1DF-7C6A6A49D6A6}" type="datetimeFigureOut">
              <a:rPr lang="en-US" smtClean="0"/>
              <a:t>12/7/14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B473C-7A8F-DB4F-A08E-E048A2129A76}"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3ACD3C79-B788-9440-B1DF-7C6A6A49D6A6}" type="datetimeFigureOut">
              <a:rPr lang="en-US" smtClean="0"/>
              <a:t>12/7/14</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F9EB473C-7A8F-DB4F-A08E-E048A2129A7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title"/>
          </p:nvPr>
        </p:nvSpPr>
        <p:spPr/>
        <p:txBody>
          <a:bodyPr/>
          <a:lstStyle/>
          <a:p>
            <a:r>
              <a:rPr lang="en-US" dirty="0" smtClean="0"/>
              <a:t>Empirical and molecular formula</a:t>
            </a:r>
            <a:endParaRPr lang="en-US" dirty="0"/>
          </a:p>
        </p:txBody>
      </p:sp>
    </p:spTree>
    <p:extLst>
      <p:ext uri="{BB962C8B-B14F-4D97-AF65-F5344CB8AC3E}">
        <p14:creationId xmlns:p14="http://schemas.microsoft.com/office/powerpoint/2010/main" val="864619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Empirical Formula – The lowest whole number ratio of atoms in a compound. Example: The empirical formula for the compound C</a:t>
            </a:r>
            <a:r>
              <a:rPr lang="en-US" sz="2800" baseline="-25000" dirty="0" smtClean="0"/>
              <a:t>3</a:t>
            </a:r>
            <a:r>
              <a:rPr lang="en-US" sz="2800" dirty="0" smtClean="0"/>
              <a:t>H</a:t>
            </a:r>
            <a:r>
              <a:rPr lang="en-US" sz="2800" baseline="-25000" dirty="0" smtClean="0"/>
              <a:t>12</a:t>
            </a:r>
            <a:r>
              <a:rPr lang="en-US" sz="2800" dirty="0" smtClean="0"/>
              <a:t> would be CH</a:t>
            </a:r>
            <a:r>
              <a:rPr lang="en-US" sz="2800" baseline="-25000" dirty="0" smtClean="0"/>
              <a:t>4</a:t>
            </a:r>
          </a:p>
          <a:p>
            <a:endParaRPr lang="en-US" sz="2800" baseline="-25000" dirty="0"/>
          </a:p>
          <a:p>
            <a:r>
              <a:rPr lang="en-US" sz="2800" dirty="0" smtClean="0"/>
              <a:t>Molecular Formula – The actual formula for the compound- the one that gives the composition of the molecules that are present. Example: In the example given above C</a:t>
            </a:r>
            <a:r>
              <a:rPr lang="en-US" sz="2800" baseline="-25000" dirty="0" smtClean="0"/>
              <a:t>3</a:t>
            </a:r>
            <a:r>
              <a:rPr lang="en-US" sz="2800" dirty="0" smtClean="0"/>
              <a:t>H</a:t>
            </a:r>
            <a:r>
              <a:rPr lang="en-US" sz="2800" baseline="-25000" dirty="0" smtClean="0"/>
              <a:t>12 </a:t>
            </a:r>
            <a:r>
              <a:rPr lang="en-US" sz="2800" dirty="0" smtClean="0"/>
              <a:t>would be the molecular formula.</a:t>
            </a:r>
            <a:endParaRPr lang="en-US" sz="2800" dirty="0"/>
          </a:p>
        </p:txBody>
      </p:sp>
      <p:sp>
        <p:nvSpPr>
          <p:cNvPr id="3" name="Title 2"/>
          <p:cNvSpPr>
            <a:spLocks noGrp="1"/>
          </p:cNvSpPr>
          <p:nvPr>
            <p:ph type="title"/>
          </p:nvPr>
        </p:nvSpPr>
        <p:spPr/>
        <p:txBody>
          <a:bodyPr/>
          <a:lstStyle/>
          <a:p>
            <a:r>
              <a:rPr lang="en-US" dirty="0" smtClean="0"/>
              <a:t>Definitions</a:t>
            </a:r>
            <a:endParaRPr lang="en-US" dirty="0"/>
          </a:p>
        </p:txBody>
      </p:sp>
    </p:spTree>
    <p:extLst>
      <p:ext uri="{BB962C8B-B14F-4D97-AF65-F5344CB8AC3E}">
        <p14:creationId xmlns:p14="http://schemas.microsoft.com/office/powerpoint/2010/main" val="3495995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29753"/>
          </a:xfrm>
        </p:spPr>
        <p:txBody>
          <a:bodyPr>
            <a:normAutofit/>
          </a:bodyPr>
          <a:lstStyle/>
          <a:p>
            <a:pPr marL="502920" indent="-457200">
              <a:buFont typeface="+mj-lt"/>
              <a:buAutoNum type="arabicPeriod"/>
            </a:pPr>
            <a:r>
              <a:rPr lang="en-US" dirty="0" smtClean="0"/>
              <a:t>Obtain the mass of each element present (in grams)</a:t>
            </a:r>
          </a:p>
          <a:p>
            <a:pPr marL="502920" indent="-457200">
              <a:buFont typeface="+mj-lt"/>
              <a:buAutoNum type="arabicPeriod"/>
            </a:pPr>
            <a:endParaRPr lang="en-US" dirty="0"/>
          </a:p>
          <a:p>
            <a:pPr marL="502920" indent="-457200">
              <a:buFont typeface="+mj-lt"/>
              <a:buAutoNum type="arabicPeriod"/>
            </a:pPr>
            <a:r>
              <a:rPr lang="en-US" dirty="0" smtClean="0"/>
              <a:t>Determine the number of moles of each type of atom present (mass </a:t>
            </a:r>
            <a:r>
              <a:rPr lang="en-US" dirty="0" smtClean="0">
                <a:sym typeface="Wingdings"/>
              </a:rPr>
              <a:t> mole conversion)</a:t>
            </a:r>
          </a:p>
          <a:p>
            <a:pPr marL="502920" indent="-457200">
              <a:buFont typeface="+mj-lt"/>
              <a:buAutoNum type="arabicPeriod"/>
            </a:pPr>
            <a:endParaRPr lang="en-US" dirty="0">
              <a:sym typeface="Wingdings"/>
            </a:endParaRPr>
          </a:p>
          <a:p>
            <a:pPr marL="502920" indent="-457200">
              <a:buFont typeface="+mj-lt"/>
              <a:buAutoNum type="arabicPeriod"/>
            </a:pPr>
            <a:r>
              <a:rPr lang="en-US" dirty="0" smtClean="0">
                <a:sym typeface="Wingdings"/>
              </a:rPr>
              <a:t>Divide the number of moles of each element by the smallest number of moles. If you have whole numbers assign them as subscripts in the formula. If they are not whole numbers go to step 4.</a:t>
            </a:r>
          </a:p>
          <a:p>
            <a:pPr marL="502920" indent="-457200">
              <a:buFont typeface="+mj-lt"/>
              <a:buAutoNum type="arabicPeriod"/>
            </a:pPr>
            <a:endParaRPr lang="en-US" dirty="0">
              <a:sym typeface="Wingdings"/>
            </a:endParaRPr>
          </a:p>
          <a:p>
            <a:pPr marL="502920" indent="-457200">
              <a:buFont typeface="+mj-lt"/>
              <a:buAutoNum type="arabicPeriod"/>
            </a:pPr>
            <a:r>
              <a:rPr lang="en-US" dirty="0" smtClean="0">
                <a:sym typeface="Wingdings"/>
              </a:rPr>
              <a:t>Multiply the numbers from step 3 by the smallest integer that will convert them to whole numbers. These whole numbers become the subscripts for the empirical formula</a:t>
            </a:r>
            <a:endParaRPr lang="en-US" dirty="0" smtClean="0"/>
          </a:p>
          <a:p>
            <a:pPr marL="502920" indent="-457200">
              <a:buFont typeface="+mj-lt"/>
              <a:buAutoNum type="arabicPeriod"/>
            </a:pPr>
            <a:endParaRPr lang="en-US" dirty="0"/>
          </a:p>
        </p:txBody>
      </p:sp>
      <p:sp>
        <p:nvSpPr>
          <p:cNvPr id="3" name="Title 2"/>
          <p:cNvSpPr>
            <a:spLocks noGrp="1"/>
          </p:cNvSpPr>
          <p:nvPr>
            <p:ph type="title"/>
          </p:nvPr>
        </p:nvSpPr>
        <p:spPr/>
        <p:txBody>
          <a:bodyPr/>
          <a:lstStyle/>
          <a:p>
            <a:r>
              <a:rPr lang="en-US" dirty="0" smtClean="0"/>
              <a:t>Steps for determining the empirical formula of a compound</a:t>
            </a:r>
            <a:endParaRPr lang="en-US" dirty="0"/>
          </a:p>
        </p:txBody>
      </p:sp>
    </p:spTree>
    <p:extLst>
      <p:ext uri="{BB962C8B-B14F-4D97-AF65-F5344CB8AC3E}">
        <p14:creationId xmlns:p14="http://schemas.microsoft.com/office/powerpoint/2010/main" val="1273272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smtClean="0"/>
              <a:t>Sometimes the masses of each atom in the element will be given to you like in the following problem:</a:t>
            </a:r>
          </a:p>
          <a:p>
            <a:endParaRPr lang="en-US" sz="2800" dirty="0"/>
          </a:p>
          <a:p>
            <a:r>
              <a:rPr lang="en-US" sz="2800" dirty="0" smtClean="0"/>
              <a:t>A sample of lead arsenate, an insecticide used against the potato beetle, contains 1.3813 g of lead, 0.00672 of hydrogen, 0.4995 g of arsenic, and 0.4267 g of oxygen. Calculate the empirical formula for lead arsenate </a:t>
            </a:r>
            <a:endParaRPr lang="en-US" sz="2800" dirty="0"/>
          </a:p>
        </p:txBody>
      </p:sp>
      <p:sp>
        <p:nvSpPr>
          <p:cNvPr id="3" name="Title 2"/>
          <p:cNvSpPr>
            <a:spLocks noGrp="1"/>
          </p:cNvSpPr>
          <p:nvPr>
            <p:ph type="title"/>
          </p:nvPr>
        </p:nvSpPr>
        <p:spPr/>
        <p:txBody>
          <a:bodyPr/>
          <a:lstStyle/>
          <a:p>
            <a:r>
              <a:rPr lang="en-US" dirty="0" smtClean="0"/>
              <a:t>Calculating empirical formula example:</a:t>
            </a:r>
            <a:endParaRPr lang="en-US" dirty="0"/>
          </a:p>
        </p:txBody>
      </p:sp>
    </p:spTree>
    <p:extLst>
      <p:ext uri="{BB962C8B-B14F-4D97-AF65-F5344CB8AC3E}">
        <p14:creationId xmlns:p14="http://schemas.microsoft.com/office/powerpoint/2010/main" val="2161138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t>Sometimes the percent composition of each element in the compound will be given to you like the following example:</a:t>
            </a:r>
          </a:p>
          <a:p>
            <a:endParaRPr lang="en-US" sz="2400" dirty="0"/>
          </a:p>
          <a:p>
            <a:r>
              <a:rPr lang="en-US" sz="2400" dirty="0" err="1" smtClean="0"/>
              <a:t>Cisplatin</a:t>
            </a:r>
            <a:r>
              <a:rPr lang="en-US" sz="2400" dirty="0" smtClean="0"/>
              <a:t>, the common name for a platinum compound that is used to treat cancerous tumors, has the composition 65.02% platinum, 9.34% nitrogen, 2.02% hydrogen, and 26.63% chlorine. Calculate the empirical formula.</a:t>
            </a:r>
          </a:p>
          <a:p>
            <a:endParaRPr lang="en-US" sz="2400" dirty="0"/>
          </a:p>
          <a:p>
            <a:r>
              <a:rPr lang="en-US" sz="2400" dirty="0" smtClean="0"/>
              <a:t>What steps would I have to take to convert the percentages of each element in the compound into an amount in grams?</a:t>
            </a:r>
          </a:p>
          <a:p>
            <a:endParaRPr lang="en-US" dirty="0"/>
          </a:p>
          <a:p>
            <a:endParaRPr lang="en-US" dirty="0"/>
          </a:p>
        </p:txBody>
      </p:sp>
      <p:sp>
        <p:nvSpPr>
          <p:cNvPr id="3" name="Title 2"/>
          <p:cNvSpPr>
            <a:spLocks noGrp="1"/>
          </p:cNvSpPr>
          <p:nvPr>
            <p:ph type="title"/>
          </p:nvPr>
        </p:nvSpPr>
        <p:spPr/>
        <p:txBody>
          <a:bodyPr/>
          <a:lstStyle/>
          <a:p>
            <a:r>
              <a:rPr lang="en-US" dirty="0"/>
              <a:t>Calculating empirical formula example:</a:t>
            </a:r>
          </a:p>
        </p:txBody>
      </p:sp>
    </p:spTree>
    <p:extLst>
      <p:ext uri="{BB962C8B-B14F-4D97-AF65-F5344CB8AC3E}">
        <p14:creationId xmlns:p14="http://schemas.microsoft.com/office/powerpoint/2010/main" val="4199055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795282"/>
          </a:xfrm>
        </p:spPr>
        <p:txBody>
          <a:bodyPr>
            <a:normAutofit/>
          </a:bodyPr>
          <a:lstStyle/>
          <a:p>
            <a:r>
              <a:rPr lang="en-US" dirty="0" smtClean="0"/>
              <a:t>In order to calculate the molecular formula, two pieces of information are needed: the empirical formula and the molar mass of the unknown compound</a:t>
            </a:r>
          </a:p>
          <a:p>
            <a:endParaRPr lang="en-US" dirty="0"/>
          </a:p>
          <a:p>
            <a:r>
              <a:rPr lang="en-US" dirty="0" smtClean="0"/>
              <a:t>Steps for calculating molecular formula:</a:t>
            </a:r>
          </a:p>
          <a:p>
            <a:pPr marL="777240" lvl="1" indent="-457200">
              <a:buFont typeface="+mj-lt"/>
              <a:buAutoNum type="arabicPeriod"/>
            </a:pPr>
            <a:r>
              <a:rPr lang="en-US" dirty="0" smtClean="0"/>
              <a:t>Calculate the molar mass of the empirical formula</a:t>
            </a:r>
          </a:p>
          <a:p>
            <a:pPr marL="777240" lvl="1" indent="-457200">
              <a:buFont typeface="+mj-lt"/>
              <a:buAutoNum type="arabicPeriod"/>
            </a:pPr>
            <a:endParaRPr lang="en-US" dirty="0" smtClean="0"/>
          </a:p>
          <a:p>
            <a:pPr marL="777240" lvl="1" indent="-457200">
              <a:buFont typeface="+mj-lt"/>
              <a:buAutoNum type="arabicPeriod"/>
            </a:pPr>
            <a:r>
              <a:rPr lang="en-US" dirty="0" smtClean="0"/>
              <a:t>Divide the molar mass of the unknown compound by the molar mass found in step one</a:t>
            </a:r>
          </a:p>
          <a:p>
            <a:pPr marL="777240" lvl="1" indent="-457200">
              <a:buFont typeface="+mj-lt"/>
              <a:buAutoNum type="arabicPeriod"/>
            </a:pPr>
            <a:endParaRPr lang="en-US" dirty="0" smtClean="0"/>
          </a:p>
          <a:p>
            <a:pPr marL="777240" lvl="1" indent="-457200">
              <a:buFont typeface="+mj-lt"/>
              <a:buAutoNum type="arabicPeriod"/>
            </a:pPr>
            <a:r>
              <a:rPr lang="en-US" dirty="0" smtClean="0"/>
              <a:t>Multiply the whole number you get from step two to the empirical formula to get the molecular formula. Example: If your molecular formula is CH</a:t>
            </a:r>
            <a:r>
              <a:rPr lang="en-US" baseline="-25000" dirty="0" smtClean="0"/>
              <a:t>4</a:t>
            </a:r>
            <a:r>
              <a:rPr lang="en-US" dirty="0" smtClean="0"/>
              <a:t> and the whole number you get from step 2 is 2 then your molecular formula is C</a:t>
            </a:r>
            <a:r>
              <a:rPr lang="en-US" baseline="-25000" dirty="0" smtClean="0"/>
              <a:t>2</a:t>
            </a:r>
            <a:r>
              <a:rPr lang="en-US" dirty="0" smtClean="0"/>
              <a:t>H</a:t>
            </a:r>
            <a:r>
              <a:rPr lang="en-US" baseline="-25000" dirty="0" smtClean="0"/>
              <a:t>8.</a:t>
            </a:r>
            <a:endParaRPr lang="en-US" dirty="0"/>
          </a:p>
        </p:txBody>
      </p:sp>
      <p:sp>
        <p:nvSpPr>
          <p:cNvPr id="3" name="Title 2"/>
          <p:cNvSpPr>
            <a:spLocks noGrp="1"/>
          </p:cNvSpPr>
          <p:nvPr>
            <p:ph type="title"/>
          </p:nvPr>
        </p:nvSpPr>
        <p:spPr/>
        <p:txBody>
          <a:bodyPr/>
          <a:lstStyle/>
          <a:p>
            <a:r>
              <a:rPr lang="en-US" dirty="0" smtClean="0"/>
              <a:t>Calculating molecular formulas</a:t>
            </a:r>
            <a:endParaRPr lang="en-US" dirty="0"/>
          </a:p>
        </p:txBody>
      </p:sp>
    </p:spTree>
    <p:extLst>
      <p:ext uri="{BB962C8B-B14F-4D97-AF65-F5344CB8AC3E}">
        <p14:creationId xmlns:p14="http://schemas.microsoft.com/office/powerpoint/2010/main" val="2094407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Sometimes you will be given an empirical formula and a molar mass of an unknown compound like in the following problem:</a:t>
            </a:r>
          </a:p>
          <a:p>
            <a:endParaRPr lang="en-US" sz="2400" dirty="0"/>
          </a:p>
          <a:p>
            <a:r>
              <a:rPr lang="en-US" sz="2400" dirty="0" smtClean="0"/>
              <a:t>A white powder is analyzed and found to have an empirical formula of P</a:t>
            </a:r>
            <a:r>
              <a:rPr lang="en-US" sz="2400" baseline="-25000" dirty="0" smtClean="0"/>
              <a:t>2</a:t>
            </a:r>
            <a:r>
              <a:rPr lang="en-US" sz="2400" dirty="0" smtClean="0"/>
              <a:t>O</a:t>
            </a:r>
            <a:r>
              <a:rPr lang="en-US" sz="2400" baseline="-25000" dirty="0" smtClean="0"/>
              <a:t>5</a:t>
            </a:r>
            <a:r>
              <a:rPr lang="en-US" sz="2400" dirty="0" smtClean="0"/>
              <a:t>. The compound has a molar mass of 283.88 g. What is the compound’s molecular formula?</a:t>
            </a:r>
            <a:endParaRPr lang="en-US" sz="2400" dirty="0"/>
          </a:p>
        </p:txBody>
      </p:sp>
      <p:sp>
        <p:nvSpPr>
          <p:cNvPr id="3" name="Title 2"/>
          <p:cNvSpPr>
            <a:spLocks noGrp="1"/>
          </p:cNvSpPr>
          <p:nvPr>
            <p:ph type="title"/>
          </p:nvPr>
        </p:nvSpPr>
        <p:spPr/>
        <p:txBody>
          <a:bodyPr/>
          <a:lstStyle/>
          <a:p>
            <a:r>
              <a:rPr lang="en-US" dirty="0" smtClean="0"/>
              <a:t>Molecular Formula Example</a:t>
            </a:r>
            <a:endParaRPr lang="en-US" dirty="0"/>
          </a:p>
        </p:txBody>
      </p:sp>
    </p:spTree>
    <p:extLst>
      <p:ext uri="{BB962C8B-B14F-4D97-AF65-F5344CB8AC3E}">
        <p14:creationId xmlns:p14="http://schemas.microsoft.com/office/powerpoint/2010/main" val="472128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Sometimes you will have to find the empirical formula and you will be given the molar mass of the unknown compound like in the following problem:</a:t>
            </a:r>
          </a:p>
          <a:p>
            <a:endParaRPr lang="en-US" dirty="0"/>
          </a:p>
          <a:p>
            <a:r>
              <a:rPr lang="en-US" dirty="0" smtClean="0"/>
              <a:t>A compound used as an additive for gasoline to help prevent engine knock has the following percent composition: 71.65 % </a:t>
            </a:r>
            <a:r>
              <a:rPr lang="en-US" dirty="0" err="1" smtClean="0"/>
              <a:t>Cl</a:t>
            </a:r>
            <a:r>
              <a:rPr lang="en-US" dirty="0" smtClean="0"/>
              <a:t>, 24.27% C, and 4.07% H. The molar mass is known to be 98.96 g/mol. Determine the </a:t>
            </a:r>
            <a:r>
              <a:rPr lang="en-US" smtClean="0"/>
              <a:t>empirical formula </a:t>
            </a:r>
            <a:r>
              <a:rPr lang="en-US" dirty="0" smtClean="0"/>
              <a:t>and the </a:t>
            </a:r>
            <a:r>
              <a:rPr lang="en-US" smtClean="0"/>
              <a:t>molecular compound</a:t>
            </a:r>
            <a:endParaRPr lang="en-US" dirty="0"/>
          </a:p>
        </p:txBody>
      </p:sp>
      <p:sp>
        <p:nvSpPr>
          <p:cNvPr id="3" name="Title 2"/>
          <p:cNvSpPr>
            <a:spLocks noGrp="1"/>
          </p:cNvSpPr>
          <p:nvPr>
            <p:ph type="title"/>
          </p:nvPr>
        </p:nvSpPr>
        <p:spPr/>
        <p:txBody>
          <a:bodyPr/>
          <a:lstStyle/>
          <a:p>
            <a:r>
              <a:rPr lang="en-US" dirty="0" smtClean="0"/>
              <a:t>Molecular formula example</a:t>
            </a:r>
            <a:endParaRPr lang="en-US" dirty="0"/>
          </a:p>
        </p:txBody>
      </p:sp>
    </p:spTree>
    <p:extLst>
      <p:ext uri="{BB962C8B-B14F-4D97-AF65-F5344CB8AC3E}">
        <p14:creationId xmlns:p14="http://schemas.microsoft.com/office/powerpoint/2010/main" val="10401664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197</TotalTime>
  <Words>572</Words>
  <Application>Microsoft Macintosh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Grid</vt:lpstr>
      <vt:lpstr>Empirical and molecular formula</vt:lpstr>
      <vt:lpstr>Definitions</vt:lpstr>
      <vt:lpstr>Steps for determining the empirical formula of a compound</vt:lpstr>
      <vt:lpstr>Calculating empirical formula example:</vt:lpstr>
      <vt:lpstr>Calculating empirical formula example:</vt:lpstr>
      <vt:lpstr>Calculating molecular formulas</vt:lpstr>
      <vt:lpstr>Molecular Formula Example</vt:lpstr>
      <vt:lpstr>Molecular formula example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Empirical and molecular formula</dc:title>
  <dc:creator>Kenny Paoli</dc:creator>
  <cp:lastModifiedBy>Kenny Paoli</cp:lastModifiedBy>
  <cp:revision>6</cp:revision>
  <dcterms:created xsi:type="dcterms:W3CDTF">2014-12-07T23:08:02Z</dcterms:created>
  <dcterms:modified xsi:type="dcterms:W3CDTF">2014-12-08T02:25:23Z</dcterms:modified>
</cp:coreProperties>
</file>